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382" r:id="rId5"/>
    <p:sldId id="383" r:id="rId6"/>
    <p:sldId id="261" r:id="rId7"/>
    <p:sldId id="350" r:id="rId8"/>
    <p:sldId id="348" r:id="rId9"/>
    <p:sldId id="351" r:id="rId10"/>
    <p:sldId id="384" r:id="rId11"/>
    <p:sldId id="385" r:id="rId12"/>
    <p:sldId id="386" r:id="rId13"/>
    <p:sldId id="387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400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6AC9F03-F1BA-4C82-BBE7-6E52335D4D54}">
          <p14:sldIdLst>
            <p14:sldId id="256"/>
            <p14:sldId id="258"/>
            <p14:sldId id="382"/>
            <p14:sldId id="383"/>
            <p14:sldId id="261"/>
            <p14:sldId id="350"/>
            <p14:sldId id="348"/>
            <p14:sldId id="351"/>
            <p14:sldId id="384"/>
            <p14:sldId id="385"/>
            <p14:sldId id="386"/>
            <p14:sldId id="387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400"/>
          </p14:sldIdLst>
        </p14:section>
        <p14:section name="P1" id="{372951C1-7C31-4C85-87DD-67388AE753E8}">
          <p14:sldIdLst/>
        </p14:section>
        <p14:section name="P2" id="{07FD4982-F418-4832-ADD4-086202DC6D03}">
          <p14:sldIdLst/>
        </p14:section>
        <p14:section name="P3" id="{D2BAFA36-739F-486A-9B0D-7EACDF746E45}">
          <p14:sldIdLst/>
        </p14:section>
        <p14:section name="P4" id="{9156BCDD-1B0A-4C5B-9272-3AC67C30706B}">
          <p14:sldIdLst/>
        </p14:section>
        <p14:section name="P5" id="{55DD546F-9D56-49F9-BCC3-30652E235F50}">
          <p14:sldIdLst/>
        </p14:section>
        <p14:section name="end" id="{A7DDA517-BBD9-442C-B444-2158AE35DB1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10" userDrawn="1">
          <p15:clr>
            <a:srgbClr val="A4A3A4"/>
          </p15:clr>
        </p15:guide>
        <p15:guide id="2" pos="414" userDrawn="1">
          <p15:clr>
            <a:srgbClr val="A4A3A4"/>
          </p15:clr>
        </p15:guide>
        <p15:guide id="3" pos="71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8097"/>
    <a:srgbClr val="32343E"/>
    <a:srgbClr val="1F2024"/>
    <a:srgbClr val="393B48"/>
    <a:srgbClr val="DFB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20" y="1512"/>
      </p:cViewPr>
      <p:guideLst>
        <p:guide orient="horz" pos="310"/>
        <p:guide pos="414"/>
        <p:guide pos="71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4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56</c:v>
                </c:pt>
                <c:pt idx="1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noFill/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59</c:v>
                </c:pt>
                <c:pt idx="1">
                  <c:v>12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类别 1</c:v>
                </c:pt>
                <c:pt idx="1">
                  <c:v>类别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56</c:v>
                </c:pt>
                <c:pt idx="1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altLang="zh-CN" sz="1800" kern="1200">
          <a:solidFill>
            <a:schemeClr val="lt1"/>
          </a:solidFill>
          <a:latin typeface="+mn-lt"/>
          <a:ea typeface="+mn-ea"/>
          <a:cs typeface="+mn-cs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>
            <a:off x="723900" y="643467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0117190" y="595227"/>
            <a:ext cx="1360695" cy="30777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Make your presentation outstanding</a:t>
            </a:r>
            <a:endParaRPr lang="zh-CN" altLang="en-US" sz="10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457200" y="406400"/>
            <a:ext cx="11734800" cy="645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723900" y="643467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457200" y="406400"/>
            <a:ext cx="11734800" cy="645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723900" y="643467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1" y="-1"/>
            <a:ext cx="1414914" cy="6858001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723900" y="643467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0117190" y="595227"/>
            <a:ext cx="1360695" cy="30777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Make your presentation outstanding</a:t>
            </a:r>
            <a:endParaRPr lang="zh-CN" altLang="en-US" sz="10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11" descr="图片包含 户外, 电路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88" r="23786"/>
          <a:stretch>
            <a:fillRect/>
          </a:stretch>
        </p:blipFill>
        <p:spPr>
          <a:xfrm>
            <a:off x="0" y="0"/>
            <a:ext cx="12192000" cy="5056928"/>
          </a:xfrm>
          <a:prstGeom prst="rect">
            <a:avLst/>
          </a:prstGeom>
        </p:spPr>
      </p:pic>
      <p:sp>
        <p:nvSpPr>
          <p:cNvPr id="11" name="任意多边形 10"/>
          <p:cNvSpPr/>
          <p:nvPr userDrawn="1"/>
        </p:nvSpPr>
        <p:spPr>
          <a:xfrm>
            <a:off x="723900" y="643467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723900" y="643467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10117190" y="595227"/>
            <a:ext cx="1360695" cy="30777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Make your presentation outstanding</a:t>
            </a:r>
            <a:endParaRPr lang="zh-CN" altLang="en-US" sz="10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 userDrawn="1"/>
        </p:nvSpPr>
        <p:spPr>
          <a:xfrm>
            <a:off x="723900" y="643467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/>
          </a:p>
        </p:txBody>
      </p:sp>
      <p:sp>
        <p:nvSpPr>
          <p:cNvPr id="46" name="文本框 45"/>
          <p:cNvSpPr txBox="1"/>
          <p:nvPr userDrawn="1"/>
        </p:nvSpPr>
        <p:spPr>
          <a:xfrm>
            <a:off x="10117190" y="595227"/>
            <a:ext cx="1360695" cy="30777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Make your presentation outstanding</a:t>
            </a:r>
            <a:endParaRPr lang="zh-CN" altLang="en-US" sz="1000" dirty="0"/>
          </a:p>
        </p:txBody>
      </p:sp>
      <p:sp>
        <p:nvSpPr>
          <p:cNvPr id="36" name="矩形 35"/>
          <p:cNvSpPr/>
          <p:nvPr userDrawn="1"/>
        </p:nvSpPr>
        <p:spPr>
          <a:xfrm>
            <a:off x="1270000" y="1955800"/>
            <a:ext cx="9652000" cy="29464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2032000" y="1447800"/>
            <a:ext cx="8128000" cy="39624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2936902" y="2520582"/>
            <a:ext cx="6318198" cy="1292662"/>
            <a:chOff x="1468068" y="2228333"/>
            <a:chExt cx="6318198" cy="1292662"/>
          </a:xfrm>
        </p:grpSpPr>
        <p:sp>
          <p:nvSpPr>
            <p:cNvPr id="39" name="文本框 38"/>
            <p:cNvSpPr txBox="1"/>
            <p:nvPr/>
          </p:nvSpPr>
          <p:spPr>
            <a:xfrm>
              <a:off x="1468068" y="2228333"/>
              <a:ext cx="4369465" cy="1292662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r>
                <a:rPr lang="en-US" altLang="zh-CN" sz="84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3000000" scaled="0"/>
                  </a:gradFill>
                </a:rPr>
                <a:t>THANKS</a:t>
              </a:r>
              <a:endParaRPr lang="zh-CN" altLang="en-US" sz="84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3000000" scaled="0"/>
                </a:gra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203482" y="2486504"/>
              <a:ext cx="1455233" cy="814936"/>
              <a:chOff x="6220939" y="2473546"/>
              <a:chExt cx="1455233" cy="814936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6220939" y="2473546"/>
                <a:ext cx="1455233" cy="430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800" dirty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3000000" scaled="0"/>
                    </a:gradFill>
                  </a:rPr>
                  <a:t>For Your </a:t>
                </a:r>
                <a:endParaRPr lang="zh-CN" altLang="en-US" sz="28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3000000" scaled="0"/>
                  </a:gra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6220940" y="2857594"/>
                <a:ext cx="1416093" cy="43088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US" altLang="zh-CN" sz="2800" dirty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chemeClr val="accent1"/>
                        </a:gs>
                      </a:gsLst>
                      <a:lin ang="3000000" scaled="0"/>
                    </a:gradFill>
                  </a:rPr>
                  <a:t>Attention</a:t>
                </a:r>
                <a:endParaRPr lang="zh-CN" altLang="en-US" sz="28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/>
                      </a:gs>
                    </a:gsLst>
                    <a:lin ang="3000000" scaled="0"/>
                  </a:gradFill>
                </a:endParaRPr>
              </a:p>
            </p:txBody>
          </p:sp>
        </p:grpSp>
        <p:sp>
          <p:nvSpPr>
            <p:cNvPr id="41" name="圆角矩形 40"/>
            <p:cNvSpPr/>
            <p:nvPr>
              <p:custDataLst>
                <p:tags r:id="rId2"/>
              </p:custDataLst>
            </p:nvPr>
          </p:nvSpPr>
          <p:spPr>
            <a:xfrm>
              <a:off x="6025675" y="2430583"/>
              <a:ext cx="1760591" cy="926782"/>
            </a:xfrm>
            <a:prstGeom prst="roundRect">
              <a:avLst>
                <a:gd name="adj" fmla="val 0"/>
              </a:avLst>
            </a:prstGeom>
            <a:noFill/>
            <a:ln w="1778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8016" tIns="64008" rIns="128016" bIns="64008" rtlCol="0" anchor="ctr">
              <a:noAutofit/>
            </a:bodyPr>
            <a:lstStyle/>
            <a:p>
              <a:pPr algn="ctr"/>
              <a:endParaRPr lang="zh-CN" altLang="en-US" sz="252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charset="0"/>
              </a:rPr>
              <a:t>OfficePLUS.cn</a:t>
            </a:r>
            <a:endParaRPr kumimoji="1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Segoe UI Light" panose="020B0502040204020203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中文 黑体</a:t>
            </a: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英文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Arial</a:t>
            </a: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1.0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正文 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1.25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https://pixabay.com/ 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免费可商用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本网站所提供的任何信息内容（包括但不限于 </a:t>
            </a:r>
            <a:r>
              <a:rPr kumimoji="1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模板、</a:t>
            </a:r>
            <a:r>
              <a:rPr kumimoji="1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Word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文档、</a:t>
            </a:r>
            <a:r>
              <a:rPr kumimoji="1" lang="en-GB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Excel 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图表、图片素材等）均受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中华人民共和国著作权法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《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信息网络传播权保护条例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及其他适用的法律法规的保护，未经权利人书面明确授权，信息内容的任何部分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包括图片或图表</a:t>
            </a:r>
            <a:r>
              <a:rPr kumimoji="1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不得被全部或部分的复制、传播、销售，否则将承担法律责任。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OfficePLUS</a:t>
            </a:r>
            <a:endParaRPr kumimoji="1" lang="en-GB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  <a:endParaRPr kumimoji="1" lang="zh-CN" altLang="en-US" sz="18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字体使用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行距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素材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声明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作者</a:t>
            </a: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5610D-D3BB-48E8-B638-5938ABB9CF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5AE2-E521-4071-B027-062C254CFD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48000" y="3832962"/>
            <a:ext cx="4493538" cy="630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57163" y="1893115"/>
            <a:ext cx="4312711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sz="4800" b="1" cap="all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美途三维</a:t>
            </a:r>
            <a:endParaRPr lang="zh-CN" altLang="en-US" sz="4800" b="1" cap="all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56995" y="4707890"/>
            <a:ext cx="685800" cy="285115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汇报人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86025" y="4707890"/>
            <a:ext cx="3492500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关学骏、莫凡、毛珂、李岳桐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035175" y="2824480"/>
            <a:ext cx="3098165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800" b="1" cap="all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sym typeface="+mn-ea"/>
              </a:rPr>
              <a:t>商业计划书</a:t>
            </a:r>
            <a:endParaRPr lang="zh-CN" altLang="en-US" sz="4000" b="1" cap="all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98669" y="3025038"/>
            <a:ext cx="5993332" cy="3832962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5400000">
            <a:off x="10687703" y="3626681"/>
            <a:ext cx="101470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cap="all" dirty="0">
                <a:solidFill>
                  <a:schemeClr val="accent2"/>
                </a:solidFill>
              </a:rPr>
              <a:t>BUSINESS PLAN</a:t>
            </a:r>
            <a:endParaRPr lang="en-US" altLang="zh-CN" sz="1000" cap="all" dirty="0">
              <a:solidFill>
                <a:schemeClr val="accent2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1194309" y="4258734"/>
            <a:ext cx="0" cy="27431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-228600" y="5996517"/>
            <a:ext cx="1449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57163" y="5881101"/>
            <a:ext cx="953135" cy="2305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March 30th</a:t>
            </a:r>
            <a:endParaRPr lang="en-US" altLang="zh-CN" sz="15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57755" y="730885"/>
            <a:ext cx="4073525" cy="338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167890" y="4739640"/>
            <a:ext cx="193675" cy="205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4108061" y="2743200"/>
            <a:ext cx="1022739" cy="2633133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56122" y="2378225"/>
            <a:ext cx="4453890" cy="384175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 algn="ctr">
              <a:buNone/>
            </a:pPr>
            <a:r>
              <a:rPr lang="zh-CN" altLang="en-US" sz="2500" b="1" dirty="0">
                <a:solidFill>
                  <a:schemeClr val="bg1"/>
                </a:solidFill>
                <a:latin typeface="+mj-ea"/>
                <a:ea typeface="+mj-ea"/>
                <a:sym typeface="微软雅黑" panose="020B0503020204020204" pitchFamily="34" charset="-122"/>
              </a:rPr>
              <a:t>需求导向时代的消费研究新思路</a:t>
            </a:r>
            <a:endParaRPr lang="zh-CN" altLang="en-US" sz="2500" b="1" dirty="0">
              <a:solidFill>
                <a:schemeClr val="bg1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27484" y="3552364"/>
            <a:ext cx="4711166" cy="9588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中国已进入第三消费时代初期，而第三与第二消费时代最本质的区别在于，从供给导向变成需求导向。</a:t>
            </a:r>
            <a:endParaRPr lang="zh-CN" altLang="en-US" sz="12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2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4C理论取代4P理论</a:t>
            </a:r>
            <a:endParaRPr lang="zh-CN" altLang="en-US" sz="12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27484" y="4704043"/>
            <a:ext cx="4711166" cy="23939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①重视营销；②以需求为导向进行产品设计研发。</a:t>
            </a:r>
            <a:endParaRPr sz="12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3900" y="1299556"/>
            <a:ext cx="3992798" cy="4855712"/>
          </a:xfrm>
          <a:prstGeom prst="rect">
            <a:avLst/>
          </a:prstGeom>
        </p:spPr>
      </p:pic>
      <p:sp>
        <p:nvSpPr>
          <p:cNvPr id="10" name="任意多边形 9"/>
          <p:cNvSpPr/>
          <p:nvPr/>
        </p:nvSpPr>
        <p:spPr>
          <a:xfrm>
            <a:off x="1" y="5198534"/>
            <a:ext cx="1600200" cy="1659466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448042" y="2889240"/>
            <a:ext cx="1670050" cy="215265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 algn="ctr"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微软雅黑" panose="020B0503020204020204" pitchFamily="34" charset="-122"/>
              </a:rPr>
              <a:t>Demand orientation</a:t>
            </a:r>
            <a:endParaRPr lang="en-US" altLang="zh-CN" sz="14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59132" y="3035298"/>
            <a:ext cx="79121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79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%</a:t>
            </a:r>
            <a:endParaRPr lang="zh-CN" altLang="en-US" sz="2000" dirty="0">
              <a:solidFill>
                <a:schemeClr val="accent1"/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70496" y="3656448"/>
            <a:ext cx="2213054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微软雅黑" panose="020B0503020204020204" pitchFamily="34" charset="-122"/>
              </a:rPr>
              <a:t>生活中存在美妆、穿搭、健身的需求</a:t>
            </a:r>
            <a:endParaRPr lang="zh-CN" altLang="en-US" sz="12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9286" y="3035298"/>
            <a:ext cx="79121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83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%</a:t>
            </a:r>
            <a:endParaRPr lang="zh-CN" altLang="en-US" sz="2000" dirty="0">
              <a:solidFill>
                <a:schemeClr val="accent1"/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10650" y="3656448"/>
            <a:ext cx="2213054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微软雅黑" panose="020B0503020204020204" pitchFamily="34" charset="-122"/>
              </a:rPr>
              <a:t>下载了小红书等相似类型的应用程序</a:t>
            </a:r>
            <a:endParaRPr lang="zh-CN" altLang="en-US" sz="12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59132" y="4936865"/>
            <a:ext cx="79121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70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%</a:t>
            </a:r>
            <a:endParaRPr lang="zh-CN" altLang="en-US" sz="2000" dirty="0">
              <a:solidFill>
                <a:schemeClr val="accent1"/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70496" y="5558015"/>
            <a:ext cx="2213054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微软雅黑" panose="020B0503020204020204" pitchFamily="34" charset="-122"/>
              </a:rPr>
              <a:t>认为需要美妆、健身、穿搭教程提供帮助</a:t>
            </a:r>
            <a:endParaRPr lang="zh-CN" altLang="en-US" sz="12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99286" y="4936865"/>
            <a:ext cx="791210" cy="6153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79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%</a:t>
            </a:r>
            <a:endParaRPr lang="zh-CN" altLang="en-US" sz="2000" dirty="0">
              <a:solidFill>
                <a:schemeClr val="accent1"/>
              </a:solidFill>
              <a:latin typeface="+mj-lt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10650" y="5558014"/>
            <a:ext cx="2213054" cy="239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sym typeface="微软雅黑" panose="020B0503020204020204" pitchFamily="34" charset="-122"/>
              </a:rPr>
              <a:t>愿意尝试美途三维类似app</a:t>
            </a:r>
            <a:endParaRPr lang="zh-CN" altLang="en-US" sz="12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23901" y="1269998"/>
            <a:ext cx="4356099" cy="407670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aphicFrame>
        <p:nvGraphicFramePr>
          <p:cNvPr id="38" name="图表 37"/>
          <p:cNvGraphicFramePr/>
          <p:nvPr/>
        </p:nvGraphicFramePr>
        <p:xfrm>
          <a:off x="669668" y="1448880"/>
          <a:ext cx="4443244" cy="3809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9" name="文本框 38"/>
          <p:cNvSpPr txBox="1"/>
          <p:nvPr/>
        </p:nvSpPr>
        <p:spPr>
          <a:xfrm>
            <a:off x="925015" y="2121550"/>
            <a:ext cx="254000" cy="1536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accent1"/>
                </a:solidFill>
                <a:sym typeface="微软雅黑" panose="020B0503020204020204" pitchFamily="34" charset="-122"/>
              </a:rPr>
              <a:t>79%</a:t>
            </a:r>
            <a:endParaRPr lang="zh-CN" altLang="en-US" sz="1000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25015" y="1947675"/>
            <a:ext cx="254000" cy="1536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accent1"/>
                </a:solidFill>
                <a:sym typeface="微软雅黑" panose="020B0503020204020204" pitchFamily="34" charset="-122"/>
              </a:rPr>
              <a:t>70%</a:t>
            </a:r>
            <a:endParaRPr lang="zh-CN" altLang="en-US" sz="1000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25015" y="1773800"/>
            <a:ext cx="254000" cy="1536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accent1"/>
                </a:solidFill>
                <a:sym typeface="微软雅黑" panose="020B0503020204020204" pitchFamily="34" charset="-122"/>
              </a:rPr>
              <a:t>83%</a:t>
            </a:r>
            <a:endParaRPr lang="zh-CN" altLang="en-US" sz="1000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25015" y="1599925"/>
            <a:ext cx="254000" cy="1536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>
                <a:solidFill>
                  <a:schemeClr val="accent1"/>
                </a:solidFill>
                <a:sym typeface="微软雅黑" panose="020B0503020204020204" pitchFamily="34" charset="-122"/>
              </a:rPr>
              <a:t>79%</a:t>
            </a:r>
            <a:endParaRPr lang="zh-CN" altLang="en-US" sz="1000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250991" y="1671779"/>
            <a:ext cx="1600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250991" y="1871583"/>
            <a:ext cx="1600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250991" y="2032401"/>
            <a:ext cx="1600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1250991" y="2222457"/>
            <a:ext cx="1600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736600" y="5545667"/>
            <a:ext cx="4343399" cy="71629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5870496" y="2608446"/>
            <a:ext cx="6321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018145" y="5621915"/>
            <a:ext cx="91694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市场调研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48131" y="5951690"/>
            <a:ext cx="1710055" cy="215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sym typeface="+mn-ea"/>
              </a:rPr>
              <a:t>Market Requirement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79260" y="182563"/>
            <a:ext cx="5263200" cy="36072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IMG_23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9520" y="231140"/>
            <a:ext cx="4321810" cy="309943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44145" y="3267075"/>
            <a:ext cx="5521960" cy="3384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12775" y="1211967"/>
            <a:ext cx="2190323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sym typeface="微软雅黑" panose="020B0503020204020204" pitchFamily="34" charset="-122"/>
              </a:rPr>
              <a:t>市场调研 </a:t>
            </a:r>
            <a:endParaRPr lang="zh-CN" altLang="en-US" sz="36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pic>
        <p:nvPicPr>
          <p:cNvPr id="3" name="图片 2" descr="IMG_23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3330575"/>
            <a:ext cx="4128135" cy="3256915"/>
          </a:xfrm>
          <a:prstGeom prst="rect">
            <a:avLst/>
          </a:prstGeom>
        </p:spPr>
      </p:pic>
      <p:pic>
        <p:nvPicPr>
          <p:cNvPr id="4" name="图片 3" descr="IMG_23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1121410"/>
            <a:ext cx="4128135" cy="46151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1358989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: 形状 35"/>
          <p:cNvSpPr/>
          <p:nvPr/>
        </p:nvSpPr>
        <p:spPr>
          <a:xfrm>
            <a:off x="3346927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: 形状 39"/>
          <p:cNvSpPr/>
          <p:nvPr/>
        </p:nvSpPr>
        <p:spPr>
          <a:xfrm>
            <a:off x="5334864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: 形状 43"/>
          <p:cNvSpPr/>
          <p:nvPr/>
        </p:nvSpPr>
        <p:spPr>
          <a:xfrm>
            <a:off x="7322801" y="2683933"/>
            <a:ext cx="1987938" cy="417406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637181" y="2791655"/>
            <a:ext cx="135917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目标用户分析</a:t>
            </a:r>
            <a:endParaRPr lang="zh-CN" altLang="en-US" sz="25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37182" y="5570602"/>
            <a:ext cx="13591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Target user analysis</a:t>
            </a:r>
            <a:endParaRPr lang="en-US" altLang="zh-CN" sz="10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48" name="任意多边形: 形状 47"/>
          <p:cNvSpPr/>
          <p:nvPr/>
        </p:nvSpPr>
        <p:spPr>
          <a:xfrm>
            <a:off x="9310738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9625118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正确的营销策略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625119" y="5570602"/>
            <a:ext cx="13591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Development Prospect Planning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15505" y="945038"/>
            <a:ext cx="8322791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8000" b="1" cap="all" dirty="0">
                <a:ln w="3175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business plan</a:t>
            </a:r>
            <a:endParaRPr lang="zh-CN" altLang="en-US" sz="8000" b="1" cap="all" dirty="0">
              <a:ln w="3175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22801" y="2191490"/>
            <a:ext cx="79669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73369" y="3598105"/>
            <a:ext cx="1359178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en-US" altLang="zh-CN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USP</a:t>
            </a:r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73370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Unique Selling Proposition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61307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项目产品简介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61308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Project Product Introduction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49244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市场环境分析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9245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Market Environment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4064000"/>
            <a:ext cx="12192000" cy="2794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3900" y="1429672"/>
            <a:ext cx="2190323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用户定位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3900" y="2000952"/>
            <a:ext cx="22733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sym typeface="微软雅黑" panose="020B0503020204020204" pitchFamily="34" charset="-122"/>
              </a:rPr>
              <a:t>User location</a:t>
            </a:r>
            <a:endParaRPr lang="en-US" altLang="zh-CN" sz="3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22602" y="4390629"/>
            <a:ext cx="3434085" cy="2079046"/>
            <a:chOff x="723899" y="2149441"/>
            <a:chExt cx="2788125" cy="2079046"/>
          </a:xfrm>
        </p:grpSpPr>
        <p:sp>
          <p:nvSpPr>
            <p:cNvPr id="14" name="文本框 13"/>
            <p:cNvSpPr txBox="1"/>
            <p:nvPr/>
          </p:nvSpPr>
          <p:spPr>
            <a:xfrm>
              <a:off x="1601793" y="2149441"/>
              <a:ext cx="1032335" cy="307777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产品分析</a:t>
              </a:r>
              <a:endParaRPr lang="zh-CN" altLang="en-US" sz="2000" b="1" dirty="0">
                <a:solidFill>
                  <a:schemeClr val="accent2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23899" y="2587717"/>
              <a:ext cx="2788125" cy="1640770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适用于当代年轻人和有一定需求的人群所开发的集美妆、穿搭、健身于一体的</a:t>
              </a:r>
              <a:r>
                <a:rPr lang="en-US" altLang="zh-CN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APP</a:t>
              </a: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。</a:t>
              </a:r>
              <a:endParaRPr lang="en-US" altLang="zh-CN" sz="1400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对于当代</a:t>
              </a:r>
              <a:r>
                <a:rPr lang="en-US" altLang="zh-CN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18-40</a:t>
              </a: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岁年轻人，女性往往离不开美妆，而男性也同样会关注健身问题，穿搭同时也是年轻人格外在意的事情。</a:t>
              </a:r>
              <a:endParaRPr lang="zh-CN" altLang="en-US" sz="1400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479289" y="4395898"/>
            <a:ext cx="3233420" cy="1798970"/>
            <a:chOff x="4755674" y="2149441"/>
            <a:chExt cx="2788125" cy="1798970"/>
          </a:xfrm>
        </p:grpSpPr>
        <p:sp>
          <p:nvSpPr>
            <p:cNvPr id="16" name="文本框 15"/>
            <p:cNvSpPr txBox="1"/>
            <p:nvPr/>
          </p:nvSpPr>
          <p:spPr>
            <a:xfrm>
              <a:off x="5704652" y="2149441"/>
              <a:ext cx="890166" cy="307777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调查分析</a:t>
              </a:r>
              <a:endParaRPr lang="zh-CN" altLang="en-US" sz="2000" b="1" dirty="0">
                <a:solidFill>
                  <a:schemeClr val="accent2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755674" y="2587717"/>
              <a:ext cx="2788125" cy="136069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需要使用教程或</a:t>
              </a:r>
              <a:r>
                <a:rPr lang="en-US" altLang="zh-CN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APP</a:t>
              </a: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来帮助自己的用户女性占比是男性的</a:t>
              </a:r>
              <a:r>
                <a:rPr lang="en-US" altLang="zh-CN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2</a:t>
              </a: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倍。</a:t>
              </a:r>
              <a:endParaRPr lang="en-US" altLang="zh-CN" sz="1400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我们的产品更受到女性偏好，但同时也具备着一定的男性潜在客户。</a:t>
              </a:r>
              <a:endParaRPr lang="en-US" altLang="zh-CN" sz="1400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年龄主要分布在</a:t>
              </a:r>
              <a:r>
                <a:rPr lang="en-US" altLang="zh-CN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18-40</a:t>
              </a: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岁</a:t>
              </a:r>
              <a:endParaRPr lang="zh-CN" altLang="en-US" sz="1400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75629" y="4395898"/>
            <a:ext cx="2788125" cy="1798970"/>
            <a:chOff x="8271282" y="2149441"/>
            <a:chExt cx="2788125" cy="1798970"/>
          </a:xfrm>
        </p:grpSpPr>
        <p:sp>
          <p:nvSpPr>
            <p:cNvPr id="18" name="文本框 17"/>
            <p:cNvSpPr txBox="1"/>
            <p:nvPr/>
          </p:nvSpPr>
          <p:spPr>
            <a:xfrm>
              <a:off x="9149176" y="2149441"/>
              <a:ext cx="1032335" cy="307777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市场定位</a:t>
              </a:r>
              <a:endParaRPr lang="zh-CN" altLang="en-US" sz="2000" b="1" dirty="0">
                <a:solidFill>
                  <a:schemeClr val="accent2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271282" y="2587717"/>
              <a:ext cx="2788125" cy="136069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我们的产品是一种源自日常需求所开发的产品，它更符合如今的社会潮流趋势，其用户定位也会集中在关注社会潮流和时尚的群体中。</a:t>
              </a:r>
              <a:endParaRPr lang="zh-CN" altLang="en-US" sz="1400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055" y="1286068"/>
            <a:ext cx="3158357" cy="244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590" y="1286068"/>
            <a:ext cx="3120127" cy="24414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47523" y="748485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受访者年龄分布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83942" y="747093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受访者性别分布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1423" y="1277840"/>
            <a:ext cx="7678651" cy="5014971"/>
          </a:xfrm>
          <a:prstGeom prst="rect">
            <a:avLst/>
          </a:prstGeom>
        </p:spPr>
      </p:pic>
      <p:sp>
        <p:nvSpPr>
          <p:cNvPr id="45" name="任意多边形: 形状 44"/>
          <p:cNvSpPr/>
          <p:nvPr/>
        </p:nvSpPr>
        <p:spPr>
          <a:xfrm>
            <a:off x="0" y="3490383"/>
            <a:ext cx="3031066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81926" y="4255169"/>
            <a:ext cx="1032334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sym typeface="微软雅黑" panose="020B0503020204020204" pitchFamily="34" charset="-122"/>
              </a:rPr>
              <a:t>调查分析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1155" y="4993960"/>
            <a:ext cx="2127324" cy="136069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根据调查显示，超过</a:t>
            </a:r>
            <a:r>
              <a:rPr lang="en-US" altLang="zh-CN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78%</a:t>
            </a:r>
            <a:r>
              <a:rPr lang="zh-CN" altLang="en-US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的人群在生活中有关于美妆、穿搭、健身等方面的需求，甚至成为了当代年轻人的生活必需品。</a:t>
            </a:r>
            <a:endParaRPr lang="zh-CN" altLang="en-US" sz="1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43207" y="1424780"/>
            <a:ext cx="61875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rPr>
              <a:t>美妆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88813" y="2129599"/>
            <a:ext cx="2527548" cy="136069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妆容成了大多数女性及部分男性的生活必需品</a:t>
            </a:r>
            <a:endParaRPr lang="en-US" altLang="zh-CN" sz="1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系统的美妆教程和优质的美妆产品推荐就成了不可或缺的一环</a:t>
            </a:r>
            <a:endParaRPr lang="zh-CN" altLang="en-US" sz="1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090237" y="3957285"/>
            <a:ext cx="61875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rPr>
              <a:t>健身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84546" y="4656664"/>
            <a:ext cx="2527548" cy="136069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男性群体对自身形体的管理需求日渐上升</a:t>
            </a:r>
            <a:endParaRPr lang="en-US" altLang="zh-CN" sz="1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健身项目除了针对有需要形体锻炼的人，同时也囊括了不少履行健康生活的用户群体</a:t>
            </a:r>
            <a:endParaRPr lang="en-US" altLang="zh-CN" sz="1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48591" y="3957285"/>
            <a:ext cx="61875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rPr>
              <a:t>穿搭</a:t>
            </a:r>
            <a:endParaRPr lang="zh-CN" altLang="en-US" sz="2400" b="1" dirty="0">
              <a:solidFill>
                <a:schemeClr val="accent1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36250" y="4656664"/>
            <a:ext cx="2940851" cy="136069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穿搭作为重要形象塑造与宣传方式，相关行业在广泛关注下蓬勃发展</a:t>
            </a:r>
            <a:endParaRPr lang="en-US" altLang="zh-CN" sz="1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市面上存在的穿搭软件多以消费主义裹挟人们冲动消费， 难以提供专业化、科学化的穿搭服务</a:t>
            </a:r>
            <a:endParaRPr lang="zh-CN" altLang="en-US" sz="1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5" name="任意多边形: 形状 34"/>
          <p:cNvSpPr/>
          <p:nvPr/>
        </p:nvSpPr>
        <p:spPr>
          <a:xfrm>
            <a:off x="723900" y="643467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157997" y="372829"/>
            <a:ext cx="2190323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用户需求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73111" y="870782"/>
            <a:ext cx="22733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sym typeface="微软雅黑" panose="020B0503020204020204" pitchFamily="34" charset="-122"/>
              </a:rPr>
              <a:t>User demand</a:t>
            </a:r>
            <a:endParaRPr lang="en-US" altLang="zh-CN" sz="3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65" y="1407131"/>
            <a:ext cx="2036240" cy="1597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55" y="565189"/>
            <a:ext cx="2119845" cy="23355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04558" y="2675354"/>
            <a:ext cx="1117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</a:rPr>
              <a:t>是否存在美妆、穿搭、健身等方面的需求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1" name="连接符: 曲线 10"/>
          <p:cNvCxnSpPr/>
          <p:nvPr/>
        </p:nvCxnSpPr>
        <p:spPr>
          <a:xfrm rot="16200000" flipV="1">
            <a:off x="2825968" y="2162881"/>
            <a:ext cx="324000" cy="55898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-22220" y="0"/>
            <a:ext cx="2472458" cy="92333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桌子上放着花瓶&#10;&#10;中度可信度描述已自动生成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32467" y="0"/>
            <a:ext cx="366303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8" y="0"/>
            <a:ext cx="3663030" cy="68580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530873" y="391461"/>
            <a:ext cx="2633731" cy="2084689"/>
            <a:chOff x="723900" y="1444684"/>
            <a:chExt cx="2633731" cy="2084689"/>
          </a:xfrm>
        </p:grpSpPr>
        <p:sp>
          <p:nvSpPr>
            <p:cNvPr id="10" name="文本框 9"/>
            <p:cNvSpPr txBox="1"/>
            <p:nvPr/>
          </p:nvSpPr>
          <p:spPr>
            <a:xfrm>
              <a:off x="723900" y="1444684"/>
              <a:ext cx="1032334" cy="307777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用户偏好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23900" y="1882960"/>
              <a:ext cx="2633731" cy="164641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在绝大多数存在美妆、健身、穿搭等需求的群体中，人们更愿意也更需要一些教程来帮助他们提升自己。</a:t>
              </a:r>
              <a:endParaRPr lang="en-US" altLang="zh-CN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marL="171450" indent="-1714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根据调查显示，有</a:t>
              </a:r>
              <a:r>
                <a:rPr lang="en-US" altLang="zh-CN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70%</a:t>
              </a: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的人需要一些系统整理的资料来为他们提供帮助。</a:t>
              </a:r>
              <a:endParaRPr lang="en-US" altLang="zh-CN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marL="171450" indent="-1714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本产品系统的教程整理符合绝大多数的用户偏好。</a:t>
              </a:r>
              <a:endParaRPr lang="zh-CN" altLang="en-US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30872" y="3429000"/>
            <a:ext cx="2633731" cy="2324754"/>
            <a:chOff x="8576136" y="2164214"/>
            <a:chExt cx="2633731" cy="2324754"/>
          </a:xfrm>
        </p:grpSpPr>
        <p:sp>
          <p:nvSpPr>
            <p:cNvPr id="12" name="文本框 11"/>
            <p:cNvSpPr txBox="1"/>
            <p:nvPr/>
          </p:nvSpPr>
          <p:spPr>
            <a:xfrm>
              <a:off x="8576136" y="2164214"/>
              <a:ext cx="1290418" cy="307777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indent="0">
                <a:buNone/>
              </a:pP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用户接受度</a:t>
              </a:r>
              <a:endPara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576136" y="2602490"/>
              <a:ext cx="2633731" cy="188647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171450" indent="-1714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事实上，大多用户在需要教程提供帮助的同时，也愿意接受这样诸如本产品的</a:t>
              </a:r>
              <a:r>
                <a:rPr lang="en-US" altLang="zh-CN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APP</a:t>
              </a: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诞生。</a:t>
              </a:r>
              <a:endParaRPr lang="en-US" altLang="zh-CN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marL="171450" indent="-1714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根据调查结果显示，超过</a:t>
              </a:r>
              <a:r>
                <a:rPr lang="en-US" altLang="zh-CN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78%</a:t>
              </a: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的人愿意接受并使用本产品类型的</a:t>
              </a:r>
              <a:r>
                <a:rPr lang="en-US" altLang="zh-CN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APP</a:t>
              </a: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。</a:t>
              </a:r>
              <a:endParaRPr lang="en-US" altLang="zh-CN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  <a:p>
              <a:pPr marL="171450" indent="-1714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kern="100" dirty="0">
                  <a:solidFill>
                    <a:schemeClr val="bg1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同时也说明本产品在市场上有一定的用户接受度，并且存在着良好的发展市场。</a:t>
              </a:r>
              <a:endParaRPr lang="zh-CN" altLang="en-US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517171" y="2384320"/>
            <a:ext cx="1906850" cy="20601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是否需要教程提供帮助</a:t>
            </a:r>
            <a:endParaRPr lang="zh-CN" altLang="en-US" sz="12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45088" y="5547736"/>
            <a:ext cx="2633731" cy="20601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是否接受该类型</a:t>
            </a:r>
            <a:r>
              <a:rPr lang="en-US" altLang="zh-CN" sz="12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APP</a:t>
            </a:r>
            <a:endParaRPr lang="zh-CN" altLang="en-US" sz="12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3900" y="1795918"/>
            <a:ext cx="2190323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用户体验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3900" y="2367198"/>
            <a:ext cx="22733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sym typeface="微软雅黑" panose="020B0503020204020204" pitchFamily="34" charset="-122"/>
              </a:rPr>
              <a:t>User experience</a:t>
            </a:r>
            <a:endParaRPr lang="en-US" altLang="zh-CN" sz="3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723900" y="643467"/>
            <a:ext cx="1661579" cy="222250"/>
          </a:xfrm>
          <a:custGeom>
            <a:avLst/>
            <a:gdLst>
              <a:gd name="connsiteX0" fmla="*/ 1232440 w 1495425"/>
              <a:gd name="connsiteY0" fmla="*/ 178500 h 200025"/>
              <a:gd name="connsiteX1" fmla="*/ 1239870 w 1495425"/>
              <a:gd name="connsiteY1" fmla="*/ 181354 h 200025"/>
              <a:gd name="connsiteX2" fmla="*/ 1242822 w 1495425"/>
              <a:gd name="connsiteY2" fmla="*/ 188727 h 200025"/>
              <a:gd name="connsiteX3" fmla="*/ 1239870 w 1495425"/>
              <a:gd name="connsiteY3" fmla="*/ 196101 h 200025"/>
              <a:gd name="connsiteX4" fmla="*/ 1232440 w 1495425"/>
              <a:gd name="connsiteY4" fmla="*/ 199073 h 200025"/>
              <a:gd name="connsiteX5" fmla="*/ 1225296 w 1495425"/>
              <a:gd name="connsiteY5" fmla="*/ 196101 h 200025"/>
              <a:gd name="connsiteX6" fmla="*/ 1222438 w 1495425"/>
              <a:gd name="connsiteY6" fmla="*/ 188727 h 200025"/>
              <a:gd name="connsiteX7" fmla="*/ 1225296 w 1495425"/>
              <a:gd name="connsiteY7" fmla="*/ 181354 h 200025"/>
              <a:gd name="connsiteX8" fmla="*/ 1232440 w 1495425"/>
              <a:gd name="connsiteY8" fmla="*/ 178500 h 200025"/>
              <a:gd name="connsiteX9" fmla="*/ 561804 w 1495425"/>
              <a:gd name="connsiteY9" fmla="*/ 72895 h 200025"/>
              <a:gd name="connsiteX10" fmla="*/ 531676 w 1495425"/>
              <a:gd name="connsiteY10" fmla="*/ 85268 h 200025"/>
              <a:gd name="connsiteX11" fmla="*/ 516970 w 1495425"/>
              <a:gd name="connsiteY11" fmla="*/ 120825 h 200025"/>
              <a:gd name="connsiteX12" fmla="*/ 599980 w 1495425"/>
              <a:gd name="connsiteY12" fmla="*/ 120825 h 200025"/>
              <a:gd name="connsiteX13" fmla="*/ 589236 w 1495425"/>
              <a:gd name="connsiteY13" fmla="*/ 85449 h 200025"/>
              <a:gd name="connsiteX14" fmla="*/ 561804 w 1495425"/>
              <a:gd name="connsiteY14" fmla="*/ 72895 h 200025"/>
              <a:gd name="connsiteX15" fmla="*/ 346062 w 1495425"/>
              <a:gd name="connsiteY15" fmla="*/ 65284 h 200025"/>
              <a:gd name="connsiteX16" fmla="*/ 357616 w 1495425"/>
              <a:gd name="connsiteY16" fmla="*/ 65284 h 200025"/>
              <a:gd name="connsiteX17" fmla="*/ 357616 w 1495425"/>
              <a:gd name="connsiteY17" fmla="*/ 196814 h 200025"/>
              <a:gd name="connsiteX18" fmla="*/ 346062 w 1495425"/>
              <a:gd name="connsiteY18" fmla="*/ 196814 h 200025"/>
              <a:gd name="connsiteX19" fmla="*/ 1452372 w 1495425"/>
              <a:gd name="connsiteY19" fmla="*/ 62074 h 200025"/>
              <a:gd name="connsiteX20" fmla="*/ 1484376 w 1495425"/>
              <a:gd name="connsiteY20" fmla="*/ 76286 h 200025"/>
              <a:gd name="connsiteX21" fmla="*/ 1495425 w 1495425"/>
              <a:gd name="connsiteY21" fmla="*/ 116777 h 200025"/>
              <a:gd name="connsiteX22" fmla="*/ 1495425 w 1495425"/>
              <a:gd name="connsiteY22" fmla="*/ 196814 h 200025"/>
              <a:gd name="connsiteX23" fmla="*/ 1483900 w 1495425"/>
              <a:gd name="connsiteY23" fmla="*/ 196814 h 200025"/>
              <a:gd name="connsiteX24" fmla="*/ 1483900 w 1495425"/>
              <a:gd name="connsiteY24" fmla="*/ 120225 h 200025"/>
              <a:gd name="connsiteX25" fmla="*/ 1450372 w 1495425"/>
              <a:gd name="connsiteY25" fmla="*/ 72895 h 200025"/>
              <a:gd name="connsiteX26" fmla="*/ 1419606 w 1495425"/>
              <a:gd name="connsiteY26" fmla="*/ 86811 h 200025"/>
              <a:gd name="connsiteX27" fmla="*/ 1407605 w 1495425"/>
              <a:gd name="connsiteY27" fmla="*/ 121301 h 200025"/>
              <a:gd name="connsiteX28" fmla="*/ 1407605 w 1495425"/>
              <a:gd name="connsiteY28" fmla="*/ 196814 h 200025"/>
              <a:gd name="connsiteX29" fmla="*/ 1396079 w 1495425"/>
              <a:gd name="connsiteY29" fmla="*/ 196814 h 200025"/>
              <a:gd name="connsiteX30" fmla="*/ 1396079 w 1495425"/>
              <a:gd name="connsiteY30" fmla="*/ 65284 h 200025"/>
              <a:gd name="connsiteX31" fmla="*/ 1407605 w 1495425"/>
              <a:gd name="connsiteY31" fmla="*/ 65284 h 200025"/>
              <a:gd name="connsiteX32" fmla="*/ 1407605 w 1495425"/>
              <a:gd name="connsiteY32" fmla="*/ 89192 h 200025"/>
              <a:gd name="connsiteX33" fmla="*/ 1408176 w 1495425"/>
              <a:gd name="connsiteY33" fmla="*/ 89192 h 200025"/>
              <a:gd name="connsiteX34" fmla="*/ 1452372 w 1495425"/>
              <a:gd name="connsiteY34" fmla="*/ 62074 h 200025"/>
              <a:gd name="connsiteX35" fmla="*/ 1337215 w 1495425"/>
              <a:gd name="connsiteY35" fmla="*/ 62074 h 200025"/>
              <a:gd name="connsiteX36" fmla="*/ 1365790 w 1495425"/>
              <a:gd name="connsiteY36" fmla="*/ 68256 h 200025"/>
              <a:gd name="connsiteX37" fmla="*/ 1365790 w 1495425"/>
              <a:gd name="connsiteY37" fmla="*/ 81582 h 200025"/>
              <a:gd name="connsiteX38" fmla="*/ 1335405 w 1495425"/>
              <a:gd name="connsiteY38" fmla="*/ 72895 h 200025"/>
              <a:gd name="connsiteX39" fmla="*/ 1298638 w 1495425"/>
              <a:gd name="connsiteY39" fmla="*/ 89545 h 200025"/>
              <a:gd name="connsiteX40" fmla="*/ 1284541 w 1495425"/>
              <a:gd name="connsiteY40" fmla="*/ 132598 h 200025"/>
              <a:gd name="connsiteX41" fmla="*/ 1297400 w 1495425"/>
              <a:gd name="connsiteY41" fmla="*/ 173684 h 200025"/>
              <a:gd name="connsiteX42" fmla="*/ 1331596 w 1495425"/>
              <a:gd name="connsiteY42" fmla="*/ 189203 h 200025"/>
              <a:gd name="connsiteX43" fmla="*/ 1365313 w 1495425"/>
              <a:gd name="connsiteY43" fmla="*/ 178738 h 200025"/>
              <a:gd name="connsiteX44" fmla="*/ 1365313 w 1495425"/>
              <a:gd name="connsiteY44" fmla="*/ 190987 h 200025"/>
              <a:gd name="connsiteX45" fmla="*/ 1331023 w 1495425"/>
              <a:gd name="connsiteY45" fmla="*/ 200025 h 200025"/>
              <a:gd name="connsiteX46" fmla="*/ 1288542 w 1495425"/>
              <a:gd name="connsiteY46" fmla="*/ 181592 h 200025"/>
              <a:gd name="connsiteX47" fmla="*/ 1272349 w 1495425"/>
              <a:gd name="connsiteY47" fmla="*/ 133312 h 200025"/>
              <a:gd name="connsiteX48" fmla="*/ 1290542 w 1495425"/>
              <a:gd name="connsiteY48" fmla="*/ 82058 h 200025"/>
              <a:gd name="connsiteX49" fmla="*/ 1337215 w 1495425"/>
              <a:gd name="connsiteY49" fmla="*/ 62074 h 200025"/>
              <a:gd name="connsiteX50" fmla="*/ 562270 w 1495425"/>
              <a:gd name="connsiteY50" fmla="*/ 62074 h 200025"/>
              <a:gd name="connsiteX51" fmla="*/ 599218 w 1495425"/>
              <a:gd name="connsiteY51" fmla="*/ 79324 h 200025"/>
              <a:gd name="connsiteX52" fmla="*/ 612124 w 1495425"/>
              <a:gd name="connsiteY52" fmla="*/ 126292 h 200025"/>
              <a:gd name="connsiteX53" fmla="*/ 612124 w 1495425"/>
              <a:gd name="connsiteY53" fmla="*/ 131531 h 200025"/>
              <a:gd name="connsiteX54" fmla="*/ 516503 w 1495425"/>
              <a:gd name="connsiteY54" fmla="*/ 131531 h 200025"/>
              <a:gd name="connsiteX55" fmla="*/ 528761 w 1495425"/>
              <a:gd name="connsiteY55" fmla="*/ 173922 h 200025"/>
              <a:gd name="connsiteX56" fmla="*/ 562499 w 1495425"/>
              <a:gd name="connsiteY56" fmla="*/ 189203 h 200025"/>
              <a:gd name="connsiteX57" fmla="*/ 604885 w 1495425"/>
              <a:gd name="connsiteY57" fmla="*/ 172911 h 200025"/>
              <a:gd name="connsiteX58" fmla="*/ 604885 w 1495425"/>
              <a:gd name="connsiteY58" fmla="*/ 185517 h 200025"/>
              <a:gd name="connsiteX59" fmla="*/ 560165 w 1495425"/>
              <a:gd name="connsiteY59" fmla="*/ 200025 h 200025"/>
              <a:gd name="connsiteX60" fmla="*/ 519769 w 1495425"/>
              <a:gd name="connsiteY60" fmla="*/ 181770 h 200025"/>
              <a:gd name="connsiteX61" fmla="*/ 504358 w 1495425"/>
              <a:gd name="connsiteY61" fmla="*/ 130340 h 200025"/>
              <a:gd name="connsiteX62" fmla="*/ 520475 w 1495425"/>
              <a:gd name="connsiteY62" fmla="*/ 81820 h 200025"/>
              <a:gd name="connsiteX63" fmla="*/ 562270 w 1495425"/>
              <a:gd name="connsiteY63" fmla="*/ 62074 h 200025"/>
              <a:gd name="connsiteX64" fmla="*/ 454800 w 1495425"/>
              <a:gd name="connsiteY64" fmla="*/ 62074 h 200025"/>
              <a:gd name="connsiteX65" fmla="*/ 483403 w 1495425"/>
              <a:gd name="connsiteY65" fmla="*/ 68256 h 200025"/>
              <a:gd name="connsiteX66" fmla="*/ 483403 w 1495425"/>
              <a:gd name="connsiteY66" fmla="*/ 81582 h 200025"/>
              <a:gd name="connsiteX67" fmla="*/ 453047 w 1495425"/>
              <a:gd name="connsiteY67" fmla="*/ 72895 h 200025"/>
              <a:gd name="connsiteX68" fmla="*/ 416271 w 1495425"/>
              <a:gd name="connsiteY68" fmla="*/ 89545 h 200025"/>
              <a:gd name="connsiteX69" fmla="*/ 402145 w 1495425"/>
              <a:gd name="connsiteY69" fmla="*/ 132598 h 200025"/>
              <a:gd name="connsiteX70" fmla="*/ 415042 w 1495425"/>
              <a:gd name="connsiteY70" fmla="*/ 173684 h 200025"/>
              <a:gd name="connsiteX71" fmla="*/ 449199 w 1495425"/>
              <a:gd name="connsiteY71" fmla="*/ 189203 h 200025"/>
              <a:gd name="connsiteX72" fmla="*/ 482937 w 1495425"/>
              <a:gd name="connsiteY72" fmla="*/ 178738 h 200025"/>
              <a:gd name="connsiteX73" fmla="*/ 482937 w 1495425"/>
              <a:gd name="connsiteY73" fmla="*/ 190987 h 200025"/>
              <a:gd name="connsiteX74" fmla="*/ 448609 w 1495425"/>
              <a:gd name="connsiteY74" fmla="*/ 200025 h 200025"/>
              <a:gd name="connsiteX75" fmla="*/ 406175 w 1495425"/>
              <a:gd name="connsiteY75" fmla="*/ 181592 h 200025"/>
              <a:gd name="connsiteX76" fmla="*/ 390001 w 1495425"/>
              <a:gd name="connsiteY76" fmla="*/ 133312 h 200025"/>
              <a:gd name="connsiteX77" fmla="*/ 408156 w 1495425"/>
              <a:gd name="connsiteY77" fmla="*/ 82058 h 200025"/>
              <a:gd name="connsiteX78" fmla="*/ 454800 w 1495425"/>
              <a:gd name="connsiteY78" fmla="*/ 62074 h 200025"/>
              <a:gd name="connsiteX79" fmla="*/ 671313 w 1495425"/>
              <a:gd name="connsiteY79" fmla="*/ 30089 h 200025"/>
              <a:gd name="connsiteX80" fmla="*/ 671313 w 1495425"/>
              <a:gd name="connsiteY80" fmla="*/ 102289 h 200025"/>
              <a:gd name="connsiteX81" fmla="*/ 693163 w 1495425"/>
              <a:gd name="connsiteY81" fmla="*/ 102289 h 200025"/>
              <a:gd name="connsiteX82" fmla="*/ 725986 w 1495425"/>
              <a:gd name="connsiteY82" fmla="*/ 92650 h 200025"/>
              <a:gd name="connsiteX83" fmla="*/ 737206 w 1495425"/>
              <a:gd name="connsiteY83" fmla="*/ 65018 h 200025"/>
              <a:gd name="connsiteX84" fmla="*/ 695401 w 1495425"/>
              <a:gd name="connsiteY84" fmla="*/ 30089 h 200025"/>
              <a:gd name="connsiteX85" fmla="*/ 85115 w 1495425"/>
              <a:gd name="connsiteY85" fmla="*/ 21165 h 200025"/>
              <a:gd name="connsiteX86" fmla="*/ 33214 w 1495425"/>
              <a:gd name="connsiteY86" fmla="*/ 44415 h 200025"/>
              <a:gd name="connsiteX87" fmla="*/ 12840 w 1495425"/>
              <a:gd name="connsiteY87" fmla="*/ 105242 h 200025"/>
              <a:gd name="connsiteX88" fmla="*/ 32109 w 1495425"/>
              <a:gd name="connsiteY88" fmla="*/ 165835 h 200025"/>
              <a:gd name="connsiteX89" fmla="*/ 83591 w 1495425"/>
              <a:gd name="connsiteY89" fmla="*/ 188371 h 200025"/>
              <a:gd name="connsiteX90" fmla="*/ 136655 w 1495425"/>
              <a:gd name="connsiteY90" fmla="*/ 166073 h 200025"/>
              <a:gd name="connsiteX91" fmla="*/ 156220 w 1495425"/>
              <a:gd name="connsiteY91" fmla="*/ 103937 h 200025"/>
              <a:gd name="connsiteX92" fmla="*/ 137122 w 1495425"/>
              <a:gd name="connsiteY92" fmla="*/ 43053 h 200025"/>
              <a:gd name="connsiteX93" fmla="*/ 85115 w 1495425"/>
              <a:gd name="connsiteY93" fmla="*/ 21165 h 200025"/>
              <a:gd name="connsiteX94" fmla="*/ 351777 w 1495425"/>
              <a:gd name="connsiteY94" fmla="*/ 12602 h 200025"/>
              <a:gd name="connsiteX95" fmla="*/ 358616 w 1495425"/>
              <a:gd name="connsiteY95" fmla="*/ 15164 h 200025"/>
              <a:gd name="connsiteX96" fmla="*/ 361588 w 1495425"/>
              <a:gd name="connsiteY96" fmla="*/ 22117 h 200025"/>
              <a:gd name="connsiteX97" fmla="*/ 358673 w 1495425"/>
              <a:gd name="connsiteY97" fmla="*/ 29194 h 200025"/>
              <a:gd name="connsiteX98" fmla="*/ 351777 w 1495425"/>
              <a:gd name="connsiteY98" fmla="*/ 32109 h 200025"/>
              <a:gd name="connsiteX99" fmla="*/ 345072 w 1495425"/>
              <a:gd name="connsiteY99" fmla="*/ 29318 h 200025"/>
              <a:gd name="connsiteX100" fmla="*/ 342205 w 1495425"/>
              <a:gd name="connsiteY100" fmla="*/ 22117 h 200025"/>
              <a:gd name="connsiteX101" fmla="*/ 345129 w 1495425"/>
              <a:gd name="connsiteY101" fmla="*/ 15278 h 200025"/>
              <a:gd name="connsiteX102" fmla="*/ 351777 w 1495425"/>
              <a:gd name="connsiteY102" fmla="*/ 12602 h 200025"/>
              <a:gd name="connsiteX103" fmla="*/ 1142048 w 1495425"/>
              <a:gd name="connsiteY103" fmla="*/ 9525 h 200025"/>
              <a:gd name="connsiteX104" fmla="*/ 1182720 w 1495425"/>
              <a:gd name="connsiteY104" fmla="*/ 16192 h 200025"/>
              <a:gd name="connsiteX105" fmla="*/ 1182720 w 1495425"/>
              <a:gd name="connsiteY105" fmla="*/ 42129 h 200025"/>
              <a:gd name="connsiteX106" fmla="*/ 1140237 w 1495425"/>
              <a:gd name="connsiteY106" fmla="*/ 30585 h 200025"/>
              <a:gd name="connsiteX107" fmla="*/ 1112425 w 1495425"/>
              <a:gd name="connsiteY107" fmla="*/ 37662 h 200025"/>
              <a:gd name="connsiteX108" fmla="*/ 1101662 w 1495425"/>
              <a:gd name="connsiteY108" fmla="*/ 57360 h 200025"/>
              <a:gd name="connsiteX109" fmla="*/ 1109090 w 1495425"/>
              <a:gd name="connsiteY109" fmla="*/ 75562 h 200025"/>
              <a:gd name="connsiteX110" fmla="*/ 1141380 w 1495425"/>
              <a:gd name="connsiteY110" fmla="*/ 94717 h 200025"/>
              <a:gd name="connsiteX111" fmla="*/ 1179671 w 1495425"/>
              <a:gd name="connsiteY111" fmla="*/ 120663 h 200025"/>
              <a:gd name="connsiteX112" fmla="*/ 1190625 w 1495425"/>
              <a:gd name="connsiteY112" fmla="*/ 149812 h 200025"/>
              <a:gd name="connsiteX113" fmla="*/ 1172813 w 1495425"/>
              <a:gd name="connsiteY113" fmla="*/ 187056 h 200025"/>
              <a:gd name="connsiteX114" fmla="*/ 1123473 w 1495425"/>
              <a:gd name="connsiteY114" fmla="*/ 200025 h 200025"/>
              <a:gd name="connsiteX115" fmla="*/ 1097756 w 1495425"/>
              <a:gd name="connsiteY115" fmla="*/ 196990 h 200025"/>
              <a:gd name="connsiteX116" fmla="*/ 1076325 w 1495425"/>
              <a:gd name="connsiteY116" fmla="*/ 189435 h 200025"/>
              <a:gd name="connsiteX117" fmla="*/ 1076325 w 1495425"/>
              <a:gd name="connsiteY117" fmla="*/ 162306 h 200025"/>
              <a:gd name="connsiteX118" fmla="*/ 1099185 w 1495425"/>
              <a:gd name="connsiteY118" fmla="*/ 174443 h 200025"/>
              <a:gd name="connsiteX119" fmla="*/ 1126236 w 1495425"/>
              <a:gd name="connsiteY119" fmla="*/ 179202 h 200025"/>
              <a:gd name="connsiteX120" fmla="*/ 1165384 w 1495425"/>
              <a:gd name="connsiteY120" fmla="*/ 151597 h 200025"/>
              <a:gd name="connsiteX121" fmla="*/ 1161193 w 1495425"/>
              <a:gd name="connsiteY121" fmla="*/ 137674 h 200025"/>
              <a:gd name="connsiteX122" fmla="*/ 1149667 w 1495425"/>
              <a:gd name="connsiteY122" fmla="*/ 126730 h 200025"/>
              <a:gd name="connsiteX123" fmla="*/ 1122235 w 1495425"/>
              <a:gd name="connsiteY123" fmla="*/ 112090 h 200025"/>
              <a:gd name="connsiteX124" fmla="*/ 1085373 w 1495425"/>
              <a:gd name="connsiteY124" fmla="*/ 86449 h 200025"/>
              <a:gd name="connsiteX125" fmla="*/ 1076420 w 1495425"/>
              <a:gd name="connsiteY125" fmla="*/ 59379 h 200025"/>
              <a:gd name="connsiteX126" fmla="*/ 1095089 w 1495425"/>
              <a:gd name="connsiteY126" fmla="*/ 22974 h 200025"/>
              <a:gd name="connsiteX127" fmla="*/ 1142048 w 1495425"/>
              <a:gd name="connsiteY127" fmla="*/ 9525 h 200025"/>
              <a:gd name="connsiteX128" fmla="*/ 904875 w 1495425"/>
              <a:gd name="connsiteY128" fmla="*/ 9525 h 200025"/>
              <a:gd name="connsiteX129" fmla="*/ 929354 w 1495425"/>
              <a:gd name="connsiteY129" fmla="*/ 9525 h 200025"/>
              <a:gd name="connsiteX130" fmla="*/ 929354 w 1495425"/>
              <a:gd name="connsiteY130" fmla="*/ 122253 h 200025"/>
              <a:gd name="connsiteX131" fmla="*/ 977075 w 1495425"/>
              <a:gd name="connsiteY131" fmla="*/ 178496 h 200025"/>
              <a:gd name="connsiteX132" fmla="*/ 1023271 w 1495425"/>
              <a:gd name="connsiteY132" fmla="*/ 124063 h 200025"/>
              <a:gd name="connsiteX133" fmla="*/ 1023271 w 1495425"/>
              <a:gd name="connsiteY133" fmla="*/ 9525 h 200025"/>
              <a:gd name="connsiteX134" fmla="*/ 1047750 w 1495425"/>
              <a:gd name="connsiteY134" fmla="*/ 9525 h 200025"/>
              <a:gd name="connsiteX135" fmla="*/ 1047750 w 1495425"/>
              <a:gd name="connsiteY135" fmla="*/ 120558 h 200025"/>
              <a:gd name="connsiteX136" fmla="*/ 974789 w 1495425"/>
              <a:gd name="connsiteY136" fmla="*/ 200025 h 200025"/>
              <a:gd name="connsiteX137" fmla="*/ 904875 w 1495425"/>
              <a:gd name="connsiteY137" fmla="*/ 123339 h 200025"/>
              <a:gd name="connsiteX138" fmla="*/ 790575 w 1495425"/>
              <a:gd name="connsiteY138" fmla="*/ 9525 h 200025"/>
              <a:gd name="connsiteX139" fmla="*/ 813911 w 1495425"/>
              <a:gd name="connsiteY139" fmla="*/ 9525 h 200025"/>
              <a:gd name="connsiteX140" fmla="*/ 813911 w 1495425"/>
              <a:gd name="connsiteY140" fmla="*/ 169820 h 200025"/>
              <a:gd name="connsiteX141" fmla="*/ 885825 w 1495425"/>
              <a:gd name="connsiteY141" fmla="*/ 169820 h 200025"/>
              <a:gd name="connsiteX142" fmla="*/ 885825 w 1495425"/>
              <a:gd name="connsiteY142" fmla="*/ 190500 h 200025"/>
              <a:gd name="connsiteX143" fmla="*/ 790575 w 1495425"/>
              <a:gd name="connsiteY143" fmla="*/ 190500 h 200025"/>
              <a:gd name="connsiteX144" fmla="*/ 647700 w 1495425"/>
              <a:gd name="connsiteY144" fmla="*/ 9525 h 200025"/>
              <a:gd name="connsiteX145" fmla="*/ 699659 w 1495425"/>
              <a:gd name="connsiteY145" fmla="*/ 9525 h 200025"/>
              <a:gd name="connsiteX146" fmla="*/ 745646 w 1495425"/>
              <a:gd name="connsiteY146" fmla="*/ 23660 h 200025"/>
              <a:gd name="connsiteX147" fmla="*/ 762000 w 1495425"/>
              <a:gd name="connsiteY147" fmla="*/ 64084 h 200025"/>
              <a:gd name="connsiteX148" fmla="*/ 742874 w 1495425"/>
              <a:gd name="connsiteY148" fmla="*/ 107252 h 200025"/>
              <a:gd name="connsiteX149" fmla="*/ 695049 w 1495425"/>
              <a:gd name="connsiteY149" fmla="*/ 122853 h 200025"/>
              <a:gd name="connsiteX150" fmla="*/ 671313 w 1495425"/>
              <a:gd name="connsiteY150" fmla="*/ 122853 h 200025"/>
              <a:gd name="connsiteX151" fmla="*/ 671313 w 1495425"/>
              <a:gd name="connsiteY151" fmla="*/ 190500 h 200025"/>
              <a:gd name="connsiteX152" fmla="*/ 647700 w 1495425"/>
              <a:gd name="connsiteY152" fmla="*/ 190500 h 200025"/>
              <a:gd name="connsiteX153" fmla="*/ 87211 w 1495425"/>
              <a:gd name="connsiteY153" fmla="*/ 9515 h 200025"/>
              <a:gd name="connsiteX154" fmla="*/ 146409 w 1495425"/>
              <a:gd name="connsiteY154" fmla="*/ 35023 h 200025"/>
              <a:gd name="connsiteX155" fmla="*/ 169059 w 1495425"/>
              <a:gd name="connsiteY155" fmla="*/ 101917 h 200025"/>
              <a:gd name="connsiteX156" fmla="*/ 145885 w 1495425"/>
              <a:gd name="connsiteY156" fmla="*/ 173803 h 200025"/>
              <a:gd name="connsiteX157" fmla="*/ 83830 w 1495425"/>
              <a:gd name="connsiteY157" fmla="*/ 200025 h 200025"/>
              <a:gd name="connsiteX158" fmla="*/ 22765 w 1495425"/>
              <a:gd name="connsiteY158" fmla="*/ 174100 h 200025"/>
              <a:gd name="connsiteX159" fmla="*/ 0 w 1495425"/>
              <a:gd name="connsiteY159" fmla="*/ 106670 h 200025"/>
              <a:gd name="connsiteX160" fmla="*/ 23356 w 1495425"/>
              <a:gd name="connsiteY160" fmla="*/ 36033 h 200025"/>
              <a:gd name="connsiteX161" fmla="*/ 87211 w 1495425"/>
              <a:gd name="connsiteY161" fmla="*/ 9515 h 200025"/>
              <a:gd name="connsiteX162" fmla="*/ 317440 w 1495425"/>
              <a:gd name="connsiteY162" fmla="*/ 0 h 200025"/>
              <a:gd name="connsiteX163" fmla="*/ 331098 w 1495425"/>
              <a:gd name="connsiteY163" fmla="*/ 2496 h 200025"/>
              <a:gd name="connsiteX164" fmla="*/ 331098 w 1495425"/>
              <a:gd name="connsiteY164" fmla="*/ 14507 h 200025"/>
              <a:gd name="connsiteX165" fmla="*/ 316973 w 1495425"/>
              <a:gd name="connsiteY165" fmla="*/ 10820 h 200025"/>
              <a:gd name="connsiteX166" fmla="*/ 293151 w 1495425"/>
              <a:gd name="connsiteY166" fmla="*/ 43405 h 200025"/>
              <a:gd name="connsiteX167" fmla="*/ 293151 w 1495425"/>
              <a:gd name="connsiteY167" fmla="*/ 65284 h 200025"/>
              <a:gd name="connsiteX168" fmla="*/ 327365 w 1495425"/>
              <a:gd name="connsiteY168" fmla="*/ 65284 h 200025"/>
              <a:gd name="connsiteX169" fmla="*/ 327365 w 1495425"/>
              <a:gd name="connsiteY169" fmla="*/ 76105 h 200025"/>
              <a:gd name="connsiteX170" fmla="*/ 293151 w 1495425"/>
              <a:gd name="connsiteY170" fmla="*/ 76105 h 200025"/>
              <a:gd name="connsiteX171" fmla="*/ 293151 w 1495425"/>
              <a:gd name="connsiteY171" fmla="*/ 196814 h 200025"/>
              <a:gd name="connsiteX172" fmla="*/ 281597 w 1495425"/>
              <a:gd name="connsiteY172" fmla="*/ 196814 h 200025"/>
              <a:gd name="connsiteX173" fmla="*/ 281597 w 1495425"/>
              <a:gd name="connsiteY173" fmla="*/ 76105 h 200025"/>
              <a:gd name="connsiteX174" fmla="*/ 258356 w 1495425"/>
              <a:gd name="connsiteY174" fmla="*/ 76105 h 200025"/>
              <a:gd name="connsiteX175" fmla="*/ 258356 w 1495425"/>
              <a:gd name="connsiteY175" fmla="*/ 65284 h 200025"/>
              <a:gd name="connsiteX176" fmla="*/ 281597 w 1495425"/>
              <a:gd name="connsiteY176" fmla="*/ 65284 h 200025"/>
              <a:gd name="connsiteX177" fmla="*/ 281597 w 1495425"/>
              <a:gd name="connsiteY177" fmla="*/ 42453 h 200025"/>
              <a:gd name="connsiteX178" fmla="*/ 291865 w 1495425"/>
              <a:gd name="connsiteY178" fmla="*/ 10820 h 200025"/>
              <a:gd name="connsiteX179" fmla="*/ 317440 w 1495425"/>
              <a:gd name="connsiteY179" fmla="*/ 0 h 200025"/>
              <a:gd name="connsiteX180" fmla="*/ 245964 w 1495425"/>
              <a:gd name="connsiteY180" fmla="*/ 0 h 200025"/>
              <a:gd name="connsiteX181" fmla="*/ 259623 w 1495425"/>
              <a:gd name="connsiteY181" fmla="*/ 2496 h 200025"/>
              <a:gd name="connsiteX182" fmla="*/ 259623 w 1495425"/>
              <a:gd name="connsiteY182" fmla="*/ 14507 h 200025"/>
              <a:gd name="connsiteX183" fmla="*/ 245497 w 1495425"/>
              <a:gd name="connsiteY183" fmla="*/ 10820 h 200025"/>
              <a:gd name="connsiteX184" fmla="*/ 221675 w 1495425"/>
              <a:gd name="connsiteY184" fmla="*/ 43405 h 200025"/>
              <a:gd name="connsiteX185" fmla="*/ 221675 w 1495425"/>
              <a:gd name="connsiteY185" fmla="*/ 65284 h 200025"/>
              <a:gd name="connsiteX186" fmla="*/ 255889 w 1495425"/>
              <a:gd name="connsiteY186" fmla="*/ 65284 h 200025"/>
              <a:gd name="connsiteX187" fmla="*/ 255889 w 1495425"/>
              <a:gd name="connsiteY187" fmla="*/ 76105 h 200025"/>
              <a:gd name="connsiteX188" fmla="*/ 221675 w 1495425"/>
              <a:gd name="connsiteY188" fmla="*/ 76105 h 200025"/>
              <a:gd name="connsiteX189" fmla="*/ 221675 w 1495425"/>
              <a:gd name="connsiteY189" fmla="*/ 196814 h 200025"/>
              <a:gd name="connsiteX190" fmla="*/ 210121 w 1495425"/>
              <a:gd name="connsiteY190" fmla="*/ 196814 h 200025"/>
              <a:gd name="connsiteX191" fmla="*/ 210121 w 1495425"/>
              <a:gd name="connsiteY191" fmla="*/ 76105 h 200025"/>
              <a:gd name="connsiteX192" fmla="*/ 186890 w 1495425"/>
              <a:gd name="connsiteY192" fmla="*/ 76105 h 200025"/>
              <a:gd name="connsiteX193" fmla="*/ 186890 w 1495425"/>
              <a:gd name="connsiteY193" fmla="*/ 65284 h 200025"/>
              <a:gd name="connsiteX194" fmla="*/ 210121 w 1495425"/>
              <a:gd name="connsiteY194" fmla="*/ 65284 h 200025"/>
              <a:gd name="connsiteX195" fmla="*/ 210121 w 1495425"/>
              <a:gd name="connsiteY195" fmla="*/ 42453 h 200025"/>
              <a:gd name="connsiteX196" fmla="*/ 220389 w 1495425"/>
              <a:gd name="connsiteY196" fmla="*/ 10820 h 200025"/>
              <a:gd name="connsiteX197" fmla="*/ 245964 w 1495425"/>
              <a:gd name="connsiteY19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495425" h="200025">
                <a:moveTo>
                  <a:pt x="1232440" y="178500"/>
                </a:moveTo>
                <a:cubicBezTo>
                  <a:pt x="1235392" y="178500"/>
                  <a:pt x="1237773" y="179452"/>
                  <a:pt x="1239870" y="181354"/>
                </a:cubicBezTo>
                <a:cubicBezTo>
                  <a:pt x="1241870" y="183257"/>
                  <a:pt x="1242822" y="185715"/>
                  <a:pt x="1242822" y="188727"/>
                </a:cubicBezTo>
                <a:cubicBezTo>
                  <a:pt x="1242822" y="191661"/>
                  <a:pt x="1241870" y="194119"/>
                  <a:pt x="1239870" y="196101"/>
                </a:cubicBezTo>
                <a:cubicBezTo>
                  <a:pt x="1237773" y="198083"/>
                  <a:pt x="1235392" y="199073"/>
                  <a:pt x="1232440" y="199073"/>
                </a:cubicBezTo>
                <a:cubicBezTo>
                  <a:pt x="1229582" y="199073"/>
                  <a:pt x="1227201" y="198083"/>
                  <a:pt x="1225296" y="196101"/>
                </a:cubicBezTo>
                <a:cubicBezTo>
                  <a:pt x="1223391" y="194119"/>
                  <a:pt x="1222438" y="191661"/>
                  <a:pt x="1222438" y="188727"/>
                </a:cubicBezTo>
                <a:cubicBezTo>
                  <a:pt x="1222438" y="185715"/>
                  <a:pt x="1223391" y="183257"/>
                  <a:pt x="1225296" y="181354"/>
                </a:cubicBezTo>
                <a:cubicBezTo>
                  <a:pt x="1227201" y="179452"/>
                  <a:pt x="1229582" y="178500"/>
                  <a:pt x="1232440" y="178500"/>
                </a:cubicBezTo>
                <a:close/>
                <a:moveTo>
                  <a:pt x="561804" y="72895"/>
                </a:moveTo>
                <a:cubicBezTo>
                  <a:pt x="549659" y="72895"/>
                  <a:pt x="539620" y="77019"/>
                  <a:pt x="531676" y="85268"/>
                </a:cubicBezTo>
                <a:cubicBezTo>
                  <a:pt x="523742" y="93507"/>
                  <a:pt x="518836" y="105366"/>
                  <a:pt x="516970" y="120825"/>
                </a:cubicBezTo>
                <a:lnTo>
                  <a:pt x="599980" y="120825"/>
                </a:lnTo>
                <a:cubicBezTo>
                  <a:pt x="599437" y="105604"/>
                  <a:pt x="595856" y="93812"/>
                  <a:pt x="589236" y="85449"/>
                </a:cubicBezTo>
                <a:cubicBezTo>
                  <a:pt x="582626" y="77076"/>
                  <a:pt x="573471" y="72895"/>
                  <a:pt x="561804" y="72895"/>
                </a:cubicBezTo>
                <a:close/>
                <a:moveTo>
                  <a:pt x="346062" y="65284"/>
                </a:moveTo>
                <a:lnTo>
                  <a:pt x="357616" y="65284"/>
                </a:lnTo>
                <a:lnTo>
                  <a:pt x="357616" y="196814"/>
                </a:lnTo>
                <a:lnTo>
                  <a:pt x="346062" y="196814"/>
                </a:lnTo>
                <a:close/>
                <a:moveTo>
                  <a:pt x="1452372" y="62074"/>
                </a:moveTo>
                <a:cubicBezTo>
                  <a:pt x="1466278" y="62074"/>
                  <a:pt x="1476947" y="66818"/>
                  <a:pt x="1484376" y="76286"/>
                </a:cubicBezTo>
                <a:cubicBezTo>
                  <a:pt x="1491710" y="85763"/>
                  <a:pt x="1495425" y="99260"/>
                  <a:pt x="1495425" y="116777"/>
                </a:cubicBezTo>
                <a:lnTo>
                  <a:pt x="1495425" y="196814"/>
                </a:lnTo>
                <a:lnTo>
                  <a:pt x="1483900" y="196814"/>
                </a:lnTo>
                <a:lnTo>
                  <a:pt x="1483900" y="120225"/>
                </a:lnTo>
                <a:cubicBezTo>
                  <a:pt x="1483900" y="88678"/>
                  <a:pt x="1472660" y="72895"/>
                  <a:pt x="1450372" y="72895"/>
                </a:cubicBezTo>
                <a:cubicBezTo>
                  <a:pt x="1437894" y="72895"/>
                  <a:pt x="1427702" y="77533"/>
                  <a:pt x="1419606" y="86811"/>
                </a:cubicBezTo>
                <a:cubicBezTo>
                  <a:pt x="1411605" y="96088"/>
                  <a:pt x="1407605" y="107585"/>
                  <a:pt x="1407605" y="121301"/>
                </a:cubicBezTo>
                <a:lnTo>
                  <a:pt x="1407605" y="196814"/>
                </a:lnTo>
                <a:lnTo>
                  <a:pt x="1396079" y="196814"/>
                </a:lnTo>
                <a:lnTo>
                  <a:pt x="1396079" y="65284"/>
                </a:lnTo>
                <a:lnTo>
                  <a:pt x="1407605" y="65284"/>
                </a:lnTo>
                <a:lnTo>
                  <a:pt x="1407605" y="89192"/>
                </a:lnTo>
                <a:lnTo>
                  <a:pt x="1408176" y="89192"/>
                </a:lnTo>
                <a:cubicBezTo>
                  <a:pt x="1417605" y="71114"/>
                  <a:pt x="1432370" y="62074"/>
                  <a:pt x="1452372" y="62074"/>
                </a:cubicBezTo>
                <a:close/>
                <a:moveTo>
                  <a:pt x="1337215" y="62074"/>
                </a:moveTo>
                <a:cubicBezTo>
                  <a:pt x="1347026" y="62074"/>
                  <a:pt x="1356551" y="64141"/>
                  <a:pt x="1365790" y="68256"/>
                </a:cubicBezTo>
                <a:lnTo>
                  <a:pt x="1365790" y="81582"/>
                </a:lnTo>
                <a:cubicBezTo>
                  <a:pt x="1356551" y="75790"/>
                  <a:pt x="1346454" y="72895"/>
                  <a:pt x="1335405" y="72895"/>
                </a:cubicBezTo>
                <a:cubicBezTo>
                  <a:pt x="1320356" y="72895"/>
                  <a:pt x="1308068" y="78448"/>
                  <a:pt x="1298638" y="89545"/>
                </a:cubicBezTo>
                <a:cubicBezTo>
                  <a:pt x="1289209" y="100651"/>
                  <a:pt x="1284541" y="114995"/>
                  <a:pt x="1284541" y="132598"/>
                </a:cubicBezTo>
                <a:cubicBezTo>
                  <a:pt x="1284541" y="149642"/>
                  <a:pt x="1288828" y="163338"/>
                  <a:pt x="1297400" y="173684"/>
                </a:cubicBezTo>
                <a:cubicBezTo>
                  <a:pt x="1305973" y="184031"/>
                  <a:pt x="1317403" y="189203"/>
                  <a:pt x="1331596" y="189203"/>
                </a:cubicBezTo>
                <a:cubicBezTo>
                  <a:pt x="1344454" y="189203"/>
                  <a:pt x="1355693" y="185715"/>
                  <a:pt x="1365313" y="178738"/>
                </a:cubicBezTo>
                <a:lnTo>
                  <a:pt x="1365313" y="190987"/>
                </a:lnTo>
                <a:cubicBezTo>
                  <a:pt x="1355693" y="197012"/>
                  <a:pt x="1344263" y="200025"/>
                  <a:pt x="1331023" y="200025"/>
                </a:cubicBezTo>
                <a:cubicBezTo>
                  <a:pt x="1313498" y="200025"/>
                  <a:pt x="1299306" y="193880"/>
                  <a:pt x="1288542" y="181592"/>
                </a:cubicBezTo>
                <a:cubicBezTo>
                  <a:pt x="1277779" y="169304"/>
                  <a:pt x="1272349" y="153210"/>
                  <a:pt x="1272349" y="133312"/>
                </a:cubicBezTo>
                <a:cubicBezTo>
                  <a:pt x="1272349" y="112462"/>
                  <a:pt x="1278445" y="95374"/>
                  <a:pt x="1290542" y="82058"/>
                </a:cubicBezTo>
                <a:cubicBezTo>
                  <a:pt x="1302639" y="68732"/>
                  <a:pt x="1318165" y="62074"/>
                  <a:pt x="1337215" y="62074"/>
                </a:cubicBezTo>
                <a:close/>
                <a:moveTo>
                  <a:pt x="562270" y="62074"/>
                </a:moveTo>
                <a:cubicBezTo>
                  <a:pt x="578301" y="62074"/>
                  <a:pt x="590617" y="67828"/>
                  <a:pt x="599218" y="79324"/>
                </a:cubicBezTo>
                <a:cubicBezTo>
                  <a:pt x="607819" y="90811"/>
                  <a:pt x="612124" y="106470"/>
                  <a:pt x="612124" y="126292"/>
                </a:cubicBezTo>
                <a:lnTo>
                  <a:pt x="612124" y="131531"/>
                </a:lnTo>
                <a:lnTo>
                  <a:pt x="516503" y="131531"/>
                </a:lnTo>
                <a:cubicBezTo>
                  <a:pt x="516503" y="149603"/>
                  <a:pt x="520589" y="163734"/>
                  <a:pt x="528761" y="173922"/>
                </a:cubicBezTo>
                <a:cubicBezTo>
                  <a:pt x="536934" y="184110"/>
                  <a:pt x="548183" y="189203"/>
                  <a:pt x="562499" y="189203"/>
                </a:cubicBezTo>
                <a:cubicBezTo>
                  <a:pt x="576977" y="189203"/>
                  <a:pt x="591102" y="183773"/>
                  <a:pt x="604885" y="172911"/>
                </a:cubicBezTo>
                <a:lnTo>
                  <a:pt x="604885" y="185517"/>
                </a:lnTo>
                <a:cubicBezTo>
                  <a:pt x="591493" y="195189"/>
                  <a:pt x="576586" y="200025"/>
                  <a:pt x="560165" y="200025"/>
                </a:cubicBezTo>
                <a:cubicBezTo>
                  <a:pt x="543506" y="200025"/>
                  <a:pt x="530047" y="193940"/>
                  <a:pt x="519769" y="181770"/>
                </a:cubicBezTo>
                <a:cubicBezTo>
                  <a:pt x="509492" y="169601"/>
                  <a:pt x="504358" y="152456"/>
                  <a:pt x="504358" y="130340"/>
                </a:cubicBezTo>
                <a:cubicBezTo>
                  <a:pt x="504358" y="111147"/>
                  <a:pt x="509731" y="94974"/>
                  <a:pt x="520475" y="81820"/>
                </a:cubicBezTo>
                <a:cubicBezTo>
                  <a:pt x="531209" y="68656"/>
                  <a:pt x="545144" y="62074"/>
                  <a:pt x="562270" y="62074"/>
                </a:cubicBezTo>
                <a:close/>
                <a:moveTo>
                  <a:pt x="454800" y="62074"/>
                </a:moveTo>
                <a:cubicBezTo>
                  <a:pt x="464687" y="62074"/>
                  <a:pt x="474221" y="64141"/>
                  <a:pt x="483403" y="68256"/>
                </a:cubicBezTo>
                <a:lnTo>
                  <a:pt x="483403" y="81582"/>
                </a:lnTo>
                <a:cubicBezTo>
                  <a:pt x="474221" y="75790"/>
                  <a:pt x="464096" y="72895"/>
                  <a:pt x="453047" y="72895"/>
                </a:cubicBezTo>
                <a:cubicBezTo>
                  <a:pt x="437950" y="72895"/>
                  <a:pt x="425691" y="78448"/>
                  <a:pt x="416271" y="89545"/>
                </a:cubicBezTo>
                <a:cubicBezTo>
                  <a:pt x="406851" y="100651"/>
                  <a:pt x="402145" y="114995"/>
                  <a:pt x="402145" y="132598"/>
                </a:cubicBezTo>
                <a:cubicBezTo>
                  <a:pt x="402145" y="149642"/>
                  <a:pt x="406441" y="163338"/>
                  <a:pt x="415042" y="173684"/>
                </a:cubicBezTo>
                <a:cubicBezTo>
                  <a:pt x="423643" y="184031"/>
                  <a:pt x="435026" y="189203"/>
                  <a:pt x="449199" y="189203"/>
                </a:cubicBezTo>
                <a:cubicBezTo>
                  <a:pt x="462115" y="189203"/>
                  <a:pt x="473364" y="185715"/>
                  <a:pt x="482937" y="178738"/>
                </a:cubicBezTo>
                <a:lnTo>
                  <a:pt x="482937" y="190987"/>
                </a:lnTo>
                <a:cubicBezTo>
                  <a:pt x="473364" y="197012"/>
                  <a:pt x="461924" y="200025"/>
                  <a:pt x="448609" y="200025"/>
                </a:cubicBezTo>
                <a:cubicBezTo>
                  <a:pt x="431102" y="200025"/>
                  <a:pt x="416947" y="193880"/>
                  <a:pt x="406175" y="181592"/>
                </a:cubicBezTo>
                <a:cubicBezTo>
                  <a:pt x="395392" y="169304"/>
                  <a:pt x="390001" y="153210"/>
                  <a:pt x="390001" y="133312"/>
                </a:cubicBezTo>
                <a:cubicBezTo>
                  <a:pt x="390001" y="112462"/>
                  <a:pt x="396050" y="95374"/>
                  <a:pt x="408156" y="82058"/>
                </a:cubicBezTo>
                <a:cubicBezTo>
                  <a:pt x="420262" y="68732"/>
                  <a:pt x="435807" y="62074"/>
                  <a:pt x="454800" y="62074"/>
                </a:cubicBezTo>
                <a:close/>
                <a:moveTo>
                  <a:pt x="671313" y="30089"/>
                </a:moveTo>
                <a:lnTo>
                  <a:pt x="671313" y="102289"/>
                </a:lnTo>
                <a:lnTo>
                  <a:pt x="693163" y="102289"/>
                </a:lnTo>
                <a:cubicBezTo>
                  <a:pt x="707564" y="102289"/>
                  <a:pt x="718509" y="99079"/>
                  <a:pt x="725986" y="92650"/>
                </a:cubicBezTo>
                <a:cubicBezTo>
                  <a:pt x="733463" y="86230"/>
                  <a:pt x="737206" y="77019"/>
                  <a:pt x="737206" y="65018"/>
                </a:cubicBezTo>
                <a:cubicBezTo>
                  <a:pt x="737206" y="41729"/>
                  <a:pt x="723272" y="30089"/>
                  <a:pt x="695401" y="30089"/>
                </a:cubicBezTo>
                <a:close/>
                <a:moveTo>
                  <a:pt x="85115" y="21165"/>
                </a:moveTo>
                <a:cubicBezTo>
                  <a:pt x="64094" y="21165"/>
                  <a:pt x="46797" y="28918"/>
                  <a:pt x="33214" y="44415"/>
                </a:cubicBezTo>
                <a:cubicBezTo>
                  <a:pt x="19631" y="59912"/>
                  <a:pt x="12840" y="80191"/>
                  <a:pt x="12840" y="105242"/>
                </a:cubicBezTo>
                <a:cubicBezTo>
                  <a:pt x="12840" y="130616"/>
                  <a:pt x="19269" y="150811"/>
                  <a:pt x="32109" y="165835"/>
                </a:cubicBezTo>
                <a:cubicBezTo>
                  <a:pt x="44948" y="180859"/>
                  <a:pt x="62112" y="188371"/>
                  <a:pt x="83591" y="188371"/>
                </a:cubicBezTo>
                <a:cubicBezTo>
                  <a:pt x="105937" y="188371"/>
                  <a:pt x="123625" y="180938"/>
                  <a:pt x="136655" y="166073"/>
                </a:cubicBezTo>
                <a:cubicBezTo>
                  <a:pt x="149695" y="151207"/>
                  <a:pt x="156220" y="130492"/>
                  <a:pt x="156220" y="103937"/>
                </a:cubicBezTo>
                <a:cubicBezTo>
                  <a:pt x="156220" y="77934"/>
                  <a:pt x="149857" y="57636"/>
                  <a:pt x="137122" y="43053"/>
                </a:cubicBezTo>
                <a:cubicBezTo>
                  <a:pt x="124396" y="28461"/>
                  <a:pt x="107061" y="21165"/>
                  <a:pt x="85115" y="21165"/>
                </a:cubicBezTo>
                <a:close/>
                <a:moveTo>
                  <a:pt x="351777" y="12602"/>
                </a:moveTo>
                <a:cubicBezTo>
                  <a:pt x="354349" y="12602"/>
                  <a:pt x="356625" y="13459"/>
                  <a:pt x="358616" y="15164"/>
                </a:cubicBezTo>
                <a:cubicBezTo>
                  <a:pt x="360597" y="16869"/>
                  <a:pt x="361588" y="19183"/>
                  <a:pt x="361588" y="22117"/>
                </a:cubicBezTo>
                <a:cubicBezTo>
                  <a:pt x="361588" y="24898"/>
                  <a:pt x="360616" y="27251"/>
                  <a:pt x="358673" y="29194"/>
                </a:cubicBezTo>
                <a:cubicBezTo>
                  <a:pt x="356721" y="31137"/>
                  <a:pt x="354425" y="32109"/>
                  <a:pt x="351777" y="32109"/>
                </a:cubicBezTo>
                <a:cubicBezTo>
                  <a:pt x="349215" y="32109"/>
                  <a:pt x="346977" y="31175"/>
                  <a:pt x="345072" y="29318"/>
                </a:cubicBezTo>
                <a:cubicBezTo>
                  <a:pt x="343167" y="27451"/>
                  <a:pt x="342205" y="25051"/>
                  <a:pt x="342205" y="22117"/>
                </a:cubicBezTo>
                <a:cubicBezTo>
                  <a:pt x="342205" y="19345"/>
                  <a:pt x="343186" y="17069"/>
                  <a:pt x="345129" y="15278"/>
                </a:cubicBezTo>
                <a:cubicBezTo>
                  <a:pt x="347072" y="13497"/>
                  <a:pt x="349291" y="12602"/>
                  <a:pt x="351777" y="12602"/>
                </a:cubicBezTo>
                <a:close/>
                <a:moveTo>
                  <a:pt x="1142048" y="9525"/>
                </a:moveTo>
                <a:cubicBezTo>
                  <a:pt x="1160526" y="9525"/>
                  <a:pt x="1174052" y="11744"/>
                  <a:pt x="1182720" y="16192"/>
                </a:cubicBezTo>
                <a:lnTo>
                  <a:pt x="1182720" y="42129"/>
                </a:lnTo>
                <a:cubicBezTo>
                  <a:pt x="1171480" y="34433"/>
                  <a:pt x="1157288" y="30585"/>
                  <a:pt x="1140237" y="30585"/>
                </a:cubicBezTo>
                <a:cubicBezTo>
                  <a:pt x="1128808" y="30585"/>
                  <a:pt x="1119569" y="32947"/>
                  <a:pt x="1112425" y="37662"/>
                </a:cubicBezTo>
                <a:cubicBezTo>
                  <a:pt x="1105281" y="42386"/>
                  <a:pt x="1101662" y="48949"/>
                  <a:pt x="1101662" y="57360"/>
                </a:cubicBezTo>
                <a:cubicBezTo>
                  <a:pt x="1101662" y="64818"/>
                  <a:pt x="1104138" y="70885"/>
                  <a:pt x="1109090" y="75562"/>
                </a:cubicBezTo>
                <a:cubicBezTo>
                  <a:pt x="1114044" y="80248"/>
                  <a:pt x="1124807" y="86630"/>
                  <a:pt x="1141380" y="94717"/>
                </a:cubicBezTo>
                <a:cubicBezTo>
                  <a:pt x="1159669" y="103365"/>
                  <a:pt x="1172432" y="112014"/>
                  <a:pt x="1179671" y="120663"/>
                </a:cubicBezTo>
                <a:cubicBezTo>
                  <a:pt x="1187005" y="129302"/>
                  <a:pt x="1190625" y="139027"/>
                  <a:pt x="1190625" y="149812"/>
                </a:cubicBezTo>
                <a:cubicBezTo>
                  <a:pt x="1190625" y="165994"/>
                  <a:pt x="1184720" y="178409"/>
                  <a:pt x="1172813" y="187056"/>
                </a:cubicBezTo>
                <a:cubicBezTo>
                  <a:pt x="1161002" y="195702"/>
                  <a:pt x="1144524" y="200025"/>
                  <a:pt x="1123473" y="200025"/>
                </a:cubicBezTo>
                <a:cubicBezTo>
                  <a:pt x="1116140" y="200025"/>
                  <a:pt x="1107567" y="199013"/>
                  <a:pt x="1097756" y="196990"/>
                </a:cubicBezTo>
                <a:cubicBezTo>
                  <a:pt x="1087945" y="194968"/>
                  <a:pt x="1080801" y="192450"/>
                  <a:pt x="1076325" y="189435"/>
                </a:cubicBezTo>
                <a:lnTo>
                  <a:pt x="1076325" y="162306"/>
                </a:lnTo>
                <a:cubicBezTo>
                  <a:pt x="1082040" y="167224"/>
                  <a:pt x="1089660" y="171269"/>
                  <a:pt x="1099185" y="174443"/>
                </a:cubicBezTo>
                <a:cubicBezTo>
                  <a:pt x="1108710" y="177616"/>
                  <a:pt x="1117663" y="179202"/>
                  <a:pt x="1126236" y="179202"/>
                </a:cubicBezTo>
                <a:cubicBezTo>
                  <a:pt x="1152334" y="179202"/>
                  <a:pt x="1165384" y="170000"/>
                  <a:pt x="1165384" y="151597"/>
                </a:cubicBezTo>
                <a:cubicBezTo>
                  <a:pt x="1165384" y="146440"/>
                  <a:pt x="1164050" y="141799"/>
                  <a:pt x="1161193" y="137674"/>
                </a:cubicBezTo>
                <a:cubicBezTo>
                  <a:pt x="1158430" y="133550"/>
                  <a:pt x="1154525" y="129902"/>
                  <a:pt x="1149667" y="126730"/>
                </a:cubicBezTo>
                <a:cubicBezTo>
                  <a:pt x="1144809" y="123558"/>
                  <a:pt x="1135666" y="118672"/>
                  <a:pt x="1122235" y="112090"/>
                </a:cubicBezTo>
                <a:cubicBezTo>
                  <a:pt x="1103566" y="102889"/>
                  <a:pt x="1091279" y="94345"/>
                  <a:pt x="1085373" y="86449"/>
                </a:cubicBezTo>
                <a:cubicBezTo>
                  <a:pt x="1079372" y="78562"/>
                  <a:pt x="1076420" y="69533"/>
                  <a:pt x="1076420" y="59379"/>
                </a:cubicBezTo>
                <a:cubicBezTo>
                  <a:pt x="1076420" y="44072"/>
                  <a:pt x="1082612" y="31937"/>
                  <a:pt x="1095089" y="22974"/>
                </a:cubicBezTo>
                <a:cubicBezTo>
                  <a:pt x="1107472" y="14011"/>
                  <a:pt x="1123093" y="9525"/>
                  <a:pt x="1142048" y="9525"/>
                </a:cubicBezTo>
                <a:close/>
                <a:moveTo>
                  <a:pt x="904875" y="9525"/>
                </a:moveTo>
                <a:lnTo>
                  <a:pt x="929354" y="9525"/>
                </a:lnTo>
                <a:lnTo>
                  <a:pt x="929354" y="122253"/>
                </a:lnTo>
                <a:cubicBezTo>
                  <a:pt x="929354" y="159748"/>
                  <a:pt x="945261" y="178496"/>
                  <a:pt x="977075" y="178496"/>
                </a:cubicBezTo>
                <a:cubicBezTo>
                  <a:pt x="1007841" y="178496"/>
                  <a:pt x="1023271" y="160352"/>
                  <a:pt x="1023271" y="124063"/>
                </a:cubicBezTo>
                <a:lnTo>
                  <a:pt x="1023271" y="9525"/>
                </a:lnTo>
                <a:lnTo>
                  <a:pt x="1047750" y="9525"/>
                </a:lnTo>
                <a:lnTo>
                  <a:pt x="1047750" y="120558"/>
                </a:lnTo>
                <a:cubicBezTo>
                  <a:pt x="1047750" y="173536"/>
                  <a:pt x="1023461" y="200025"/>
                  <a:pt x="974789" y="200025"/>
                </a:cubicBezTo>
                <a:cubicBezTo>
                  <a:pt x="928211" y="200025"/>
                  <a:pt x="904875" y="174464"/>
                  <a:pt x="904875" y="123339"/>
                </a:cubicBezTo>
                <a:close/>
                <a:moveTo>
                  <a:pt x="790575" y="9525"/>
                </a:moveTo>
                <a:lnTo>
                  <a:pt x="813911" y="9525"/>
                </a:lnTo>
                <a:lnTo>
                  <a:pt x="813911" y="169820"/>
                </a:lnTo>
                <a:lnTo>
                  <a:pt x="885825" y="169820"/>
                </a:lnTo>
                <a:lnTo>
                  <a:pt x="885825" y="190500"/>
                </a:lnTo>
                <a:lnTo>
                  <a:pt x="790575" y="190500"/>
                </a:lnTo>
                <a:close/>
                <a:moveTo>
                  <a:pt x="647700" y="9525"/>
                </a:moveTo>
                <a:lnTo>
                  <a:pt x="699659" y="9525"/>
                </a:lnTo>
                <a:cubicBezTo>
                  <a:pt x="719414" y="9525"/>
                  <a:pt x="734739" y="14240"/>
                  <a:pt x="745646" y="23660"/>
                </a:cubicBezTo>
                <a:cubicBezTo>
                  <a:pt x="756551" y="33090"/>
                  <a:pt x="762000" y="46558"/>
                  <a:pt x="762000" y="64084"/>
                </a:cubicBezTo>
                <a:cubicBezTo>
                  <a:pt x="762000" y="81848"/>
                  <a:pt x="755628" y="96231"/>
                  <a:pt x="742874" y="107252"/>
                </a:cubicBezTo>
                <a:cubicBezTo>
                  <a:pt x="730120" y="118281"/>
                  <a:pt x="714175" y="123473"/>
                  <a:pt x="695049" y="122853"/>
                </a:cubicBezTo>
                <a:lnTo>
                  <a:pt x="671313" y="122853"/>
                </a:lnTo>
                <a:lnTo>
                  <a:pt x="671313" y="190500"/>
                </a:lnTo>
                <a:lnTo>
                  <a:pt x="647700" y="190500"/>
                </a:lnTo>
                <a:close/>
                <a:moveTo>
                  <a:pt x="87211" y="9515"/>
                </a:moveTo>
                <a:cubicBezTo>
                  <a:pt x="111576" y="9515"/>
                  <a:pt x="131312" y="18012"/>
                  <a:pt x="146409" y="35023"/>
                </a:cubicBezTo>
                <a:cubicBezTo>
                  <a:pt x="161506" y="52026"/>
                  <a:pt x="169059" y="74324"/>
                  <a:pt x="169059" y="101917"/>
                </a:cubicBezTo>
                <a:cubicBezTo>
                  <a:pt x="169059" y="132359"/>
                  <a:pt x="161334" y="156321"/>
                  <a:pt x="145885" y="173803"/>
                </a:cubicBezTo>
                <a:cubicBezTo>
                  <a:pt x="130435" y="191284"/>
                  <a:pt x="109747" y="200025"/>
                  <a:pt x="83830" y="200025"/>
                </a:cubicBezTo>
                <a:cubicBezTo>
                  <a:pt x="58302" y="200025"/>
                  <a:pt x="37948" y="191383"/>
                  <a:pt x="22765" y="174100"/>
                </a:cubicBezTo>
                <a:cubicBezTo>
                  <a:pt x="7591" y="156817"/>
                  <a:pt x="0" y="134341"/>
                  <a:pt x="0" y="106670"/>
                </a:cubicBezTo>
                <a:cubicBezTo>
                  <a:pt x="0" y="77257"/>
                  <a:pt x="7782" y="53711"/>
                  <a:pt x="23356" y="36033"/>
                </a:cubicBezTo>
                <a:cubicBezTo>
                  <a:pt x="38919" y="18355"/>
                  <a:pt x="60207" y="9515"/>
                  <a:pt x="87211" y="9515"/>
                </a:cubicBezTo>
                <a:close/>
                <a:moveTo>
                  <a:pt x="317440" y="0"/>
                </a:moveTo>
                <a:cubicBezTo>
                  <a:pt x="322964" y="0"/>
                  <a:pt x="327517" y="829"/>
                  <a:pt x="331098" y="2496"/>
                </a:cubicBezTo>
                <a:lnTo>
                  <a:pt x="331098" y="14507"/>
                </a:lnTo>
                <a:cubicBezTo>
                  <a:pt x="327984" y="12049"/>
                  <a:pt x="323279" y="10820"/>
                  <a:pt x="316973" y="10820"/>
                </a:cubicBezTo>
                <a:cubicBezTo>
                  <a:pt x="301095" y="10820"/>
                  <a:pt x="293151" y="21679"/>
                  <a:pt x="293151" y="43405"/>
                </a:cubicBezTo>
                <a:lnTo>
                  <a:pt x="293151" y="65284"/>
                </a:lnTo>
                <a:lnTo>
                  <a:pt x="327365" y="65284"/>
                </a:lnTo>
                <a:lnTo>
                  <a:pt x="327365" y="76105"/>
                </a:lnTo>
                <a:lnTo>
                  <a:pt x="293151" y="76105"/>
                </a:lnTo>
                <a:lnTo>
                  <a:pt x="293151" y="196814"/>
                </a:lnTo>
                <a:lnTo>
                  <a:pt x="281597" y="196814"/>
                </a:lnTo>
                <a:lnTo>
                  <a:pt x="281597" y="76105"/>
                </a:lnTo>
                <a:lnTo>
                  <a:pt x="258356" y="76105"/>
                </a:lnTo>
                <a:lnTo>
                  <a:pt x="258356" y="65284"/>
                </a:lnTo>
                <a:lnTo>
                  <a:pt x="281597" y="65284"/>
                </a:lnTo>
                <a:lnTo>
                  <a:pt x="281597" y="42453"/>
                </a:lnTo>
                <a:cubicBezTo>
                  <a:pt x="281597" y="28585"/>
                  <a:pt x="285016" y="18040"/>
                  <a:pt x="291865" y="10820"/>
                </a:cubicBezTo>
                <a:cubicBezTo>
                  <a:pt x="298714" y="3610"/>
                  <a:pt x="307238" y="0"/>
                  <a:pt x="317440" y="0"/>
                </a:cubicBezTo>
                <a:close/>
                <a:moveTo>
                  <a:pt x="245964" y="0"/>
                </a:moveTo>
                <a:cubicBezTo>
                  <a:pt x="251489" y="0"/>
                  <a:pt x="256041" y="829"/>
                  <a:pt x="259623" y="2496"/>
                </a:cubicBezTo>
                <a:lnTo>
                  <a:pt x="259623" y="14507"/>
                </a:lnTo>
                <a:cubicBezTo>
                  <a:pt x="256508" y="12049"/>
                  <a:pt x="251803" y="10820"/>
                  <a:pt x="245497" y="10820"/>
                </a:cubicBezTo>
                <a:cubicBezTo>
                  <a:pt x="229619" y="10820"/>
                  <a:pt x="221675" y="21679"/>
                  <a:pt x="221675" y="43405"/>
                </a:cubicBezTo>
                <a:lnTo>
                  <a:pt x="221675" y="65284"/>
                </a:lnTo>
                <a:lnTo>
                  <a:pt x="255889" y="65284"/>
                </a:lnTo>
                <a:lnTo>
                  <a:pt x="255889" y="76105"/>
                </a:lnTo>
                <a:lnTo>
                  <a:pt x="221675" y="76105"/>
                </a:lnTo>
                <a:lnTo>
                  <a:pt x="221675" y="196814"/>
                </a:lnTo>
                <a:lnTo>
                  <a:pt x="210121" y="196814"/>
                </a:lnTo>
                <a:lnTo>
                  <a:pt x="210121" y="76105"/>
                </a:lnTo>
                <a:lnTo>
                  <a:pt x="186890" y="76105"/>
                </a:lnTo>
                <a:lnTo>
                  <a:pt x="186890" y="65284"/>
                </a:lnTo>
                <a:lnTo>
                  <a:pt x="210121" y="65284"/>
                </a:lnTo>
                <a:lnTo>
                  <a:pt x="210121" y="42453"/>
                </a:lnTo>
                <a:cubicBezTo>
                  <a:pt x="210121" y="28585"/>
                  <a:pt x="213541" y="18040"/>
                  <a:pt x="220389" y="10820"/>
                </a:cubicBezTo>
                <a:cubicBezTo>
                  <a:pt x="227247" y="3610"/>
                  <a:pt x="235763" y="0"/>
                  <a:pt x="24596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28" name="任意多边形: 形状 27"/>
          <p:cNvSpPr/>
          <p:nvPr/>
        </p:nvSpPr>
        <p:spPr>
          <a:xfrm>
            <a:off x="-10928" y="3867276"/>
            <a:ext cx="3008128" cy="2990724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83" y="491924"/>
            <a:ext cx="2237426" cy="17618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106" y="3644310"/>
            <a:ext cx="2237427" cy="17654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3735" y="614680"/>
            <a:ext cx="874395" cy="309245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32255" y="599440"/>
            <a:ext cx="874395" cy="309245"/>
          </a:xfrm>
          <a:prstGeom prst="rect">
            <a:avLst/>
          </a:prstGeom>
          <a:solidFill>
            <a:srgbClr val="7C8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1358989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3346927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5334864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7322801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637181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目标用户分析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37182" y="5570602"/>
            <a:ext cx="1359178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Target user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9310738" y="2683933"/>
            <a:ext cx="1987938" cy="417406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9625118" y="279165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正确的营销策略 </a:t>
            </a:r>
            <a:endParaRPr lang="zh-CN" altLang="en-US" sz="25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625119" y="5570602"/>
            <a:ext cx="13591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Development Prospect Planning</a:t>
            </a:r>
            <a:endParaRPr lang="en-US" altLang="zh-CN" sz="10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15505" y="945038"/>
            <a:ext cx="8322791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8000" b="1" cap="all" dirty="0">
                <a:ln w="3175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business plan</a:t>
            </a:r>
            <a:endParaRPr lang="zh-CN" altLang="en-US" sz="8000" b="1" cap="all" dirty="0">
              <a:ln w="3175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310738" y="2191490"/>
            <a:ext cx="79669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05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73369" y="3598105"/>
            <a:ext cx="1359178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USP</a:t>
            </a:r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73370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Unique Selling Proposition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61307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项目产品简介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61308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Project Product Introduction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49244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市场环境分析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49245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Market Environment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23900" y="3298883"/>
            <a:ext cx="1018540" cy="30734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rPr>
              <a:t>前期宣传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3900" y="3821826"/>
            <a:ext cx="2335018" cy="60007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5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提高知名度、建立品牌形象、吸引用户、提高下载率</a:t>
            </a:r>
            <a:endParaRPr lang="zh-CN" altLang="en-US" sz="15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900" y="4848284"/>
            <a:ext cx="1527810" cy="30734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微软雅黑" panose="020B0503020204020204" pitchFamily="34" charset="-122"/>
              </a:rPr>
              <a:t>中期营销推广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3900" y="5371227"/>
            <a:ext cx="2335018" cy="89979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5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维持用户兴趣、增加用户粘性、扩大用户群体、建立品牌认知度</a:t>
            </a:r>
            <a:endParaRPr lang="zh-CN" altLang="en-US" sz="15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82252" y="3298883"/>
            <a:ext cx="0" cy="2930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3831697" y="4919133"/>
            <a:ext cx="3187170" cy="193886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24" name="图片 23" descr="花瓶里的植物&#10;&#10;描述已自动生成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94359" y="2067807"/>
            <a:ext cx="4773741" cy="4231393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1277599" y="1600200"/>
            <a:ext cx="914401" cy="2167466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23900" y="1323340"/>
            <a:ext cx="2335530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正确的营销策略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3900" y="1828800"/>
            <a:ext cx="275907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sym typeface="微软雅黑" panose="020B0503020204020204" pitchFamily="34" charset="-122"/>
              </a:rPr>
              <a:t>Right Marketing Channels</a:t>
            </a:r>
            <a:endParaRPr lang="en-US" altLang="zh-CN" sz="2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-11563" y="0"/>
            <a:ext cx="1467195" cy="6858000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背景图案&#10;&#10;描述已自动生成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56268" y="0"/>
            <a:ext cx="5232398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70420" y="1383030"/>
            <a:ext cx="4568825" cy="180022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社交媒体推广：社交媒体是宣传美妆、健身、穿搭等时尚领域的最佳渠道之一。我们可以在Instagram、微博、抖音、小红书等平台上发布内容，包括时尚资讯、化妆技巧、健身训练、穿搭搭配等等，并提供App下载链接。同时，与有影响力的时尚博主、KOL合作，扩大App的曝光度。</a:t>
            </a:r>
            <a:endParaRPr lang="zh-CN" altLang="en-US" sz="15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1837" y="1750117"/>
            <a:ext cx="2190323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effectLst>
                  <a:outerShdw dist="50800" dir="2700000" algn="tl" rotWithShape="0">
                    <a:schemeClr val="accent2"/>
                  </a:outerShdw>
                </a:effectLst>
                <a:sym typeface="微软雅黑" panose="020B0503020204020204" pitchFamily="34" charset="-122"/>
              </a:rPr>
              <a:t>前期宣传</a:t>
            </a:r>
            <a:endParaRPr lang="zh-CN" altLang="en-US" sz="2500" b="1" dirty="0">
              <a:solidFill>
                <a:schemeClr val="bg1"/>
              </a:solidFill>
              <a:effectLst>
                <a:outerShdw dist="50800" dir="2700000" algn="tl" rotWithShape="0">
                  <a:schemeClr val="accent2"/>
                </a:outerShdw>
              </a:effectLst>
              <a:sym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1837" y="2255858"/>
            <a:ext cx="2408903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accent2"/>
                  </a:outerShdw>
                </a:effectLst>
                <a:sym typeface="微软雅黑" panose="020B0503020204020204" pitchFamily="34" charset="-122"/>
              </a:rPr>
              <a:t>Early Publicity</a:t>
            </a:r>
            <a:endParaRPr lang="en-US" altLang="zh-CN" sz="3000" b="1" dirty="0">
              <a:solidFill>
                <a:schemeClr val="bg1"/>
              </a:solidFill>
              <a:effectLst>
                <a:outerShdw dist="50800" dir="2700000" algn="tl" rotWithShape="0">
                  <a:schemeClr val="accent2"/>
                </a:outerShdw>
              </a:effectLst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71690" y="3728720"/>
            <a:ext cx="4568190" cy="60007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建立App的官方博客、社区、论坛等，以增加App的影响力和用户参与度。</a:t>
            </a:r>
            <a:endParaRPr lang="en-US" altLang="zh-CN" sz="15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71690" y="5019040"/>
            <a:ext cx="4567555" cy="149987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广告投放：可以在社交媒体、搜索引擎、应用商店等渠道进行广告投放，增加App的曝光度和下载量。可以使用付费的广告服务，如抖音广告、微博广告、Facebook广告、Twitter广告等等，这些平台可以帮助我们定位目标受众，提高广告效果。</a:t>
            </a:r>
            <a:endParaRPr lang="zh-CN" altLang="en-US" sz="15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9246" y="829173"/>
            <a:ext cx="931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</a:rPr>
              <a:t># 01</a:t>
            </a:r>
            <a:endParaRPr lang="zh-CN" altLang="en-US" sz="3000" b="1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89246" y="3185882"/>
            <a:ext cx="931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</a:rPr>
              <a:t># 02</a:t>
            </a:r>
            <a:endParaRPr lang="zh-CN" altLang="en-US" sz="3000" b="1" dirty="0">
              <a:solidFill>
                <a:schemeClr val="accent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089246" y="4422451"/>
            <a:ext cx="931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</a:rPr>
              <a:t># 03</a:t>
            </a:r>
            <a:endParaRPr lang="zh-CN" altLang="en-US" sz="3000" b="1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1358989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73369" y="3598105"/>
            <a:ext cx="1359178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USP</a:t>
            </a:r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3370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Unique Selling Proposition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58989" y="2997940"/>
            <a:ext cx="79669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346927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661307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项目产品简介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661308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Project Product Introduction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5334864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5649244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市场环境分析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649245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Market Environment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7322801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637181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目标用户分析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37182" y="5570602"/>
            <a:ext cx="1359178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Target user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9310738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9625118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正确的营销策略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625119" y="5570602"/>
            <a:ext cx="13591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Development Prospect Planning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46927" y="2997940"/>
            <a:ext cx="79669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34864" y="2997940"/>
            <a:ext cx="79669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322801" y="2997940"/>
            <a:ext cx="79669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310738" y="2997940"/>
            <a:ext cx="79669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05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62940" y="1584579"/>
            <a:ext cx="10291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800" b="1">
                <a:latin typeface="+mj-ea"/>
                <a:ea typeface="+mj-ea"/>
              </a:defRPr>
            </a:lvl1pPr>
          </a:lstStyle>
          <a:p>
            <a:r>
              <a:rPr lang="zh-CN" altLang="en-US" sz="4000" dirty="0">
                <a:solidFill>
                  <a:schemeClr val="bg1"/>
                </a:solidFill>
                <a:sym typeface="微软雅黑" panose="020B0503020204020204" pitchFamily="34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755140" y="1931533"/>
            <a:ext cx="12695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sym typeface="微软雅黑" panose="020B0503020204020204" pitchFamily="34" charset="-122"/>
              </a:rPr>
              <a:t>CONTENTS</a:t>
            </a:r>
            <a:endParaRPr lang="en-US" altLang="zh-CN" b="1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215132" y="1042196"/>
            <a:ext cx="9361538" cy="138499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9000" b="1" cap="all" dirty="0">
                <a:ln w="3175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business plan</a:t>
            </a:r>
            <a:endParaRPr lang="zh-CN" altLang="en-US" sz="9000" b="1" cap="all" dirty="0">
              <a:ln w="3175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-11563" y="0"/>
            <a:ext cx="1467195" cy="6858000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背景图案&#10;&#10;描述已自动生成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56268" y="0"/>
            <a:ext cx="5232398" cy="6858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70420" y="1383030"/>
            <a:ext cx="4568825" cy="149987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口碑营销：美妆、健身、穿搭等时尚领域的用户喜欢分享自己的经验和看法，通过提供优质的用户体验，我们可以鼓励用户口碑传播我们的App。我们可以提供优惠券、折扣码、免费试用等方式激励用户留下好评、推荐给朋友。</a:t>
            </a:r>
            <a:endParaRPr lang="zh-CN" altLang="en-US" sz="15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1837" y="1750117"/>
            <a:ext cx="2190323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effectLst>
                  <a:outerShdw dist="50800" dir="2700000" algn="tl" rotWithShape="0">
                    <a:schemeClr val="accent2"/>
                  </a:outerShdw>
                </a:effectLst>
                <a:sym typeface="微软雅黑" panose="020B0503020204020204" pitchFamily="34" charset="-122"/>
              </a:rPr>
              <a:t>中期营销推广</a:t>
            </a:r>
            <a:endParaRPr lang="zh-CN" altLang="en-US" sz="2500" b="1" dirty="0">
              <a:solidFill>
                <a:schemeClr val="bg1"/>
              </a:solidFill>
              <a:effectLst>
                <a:outerShdw dist="50800" dir="2700000" algn="tl" rotWithShape="0">
                  <a:schemeClr val="accent2"/>
                </a:outerShdw>
              </a:effectLst>
              <a:sym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1837" y="2255858"/>
            <a:ext cx="2408903" cy="138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effectLst>
                  <a:outerShdw dist="50800" dir="2700000" algn="tl" rotWithShape="0">
                    <a:schemeClr val="accent2"/>
                  </a:outerShdw>
                </a:effectLst>
                <a:sym typeface="微软雅黑" panose="020B0503020204020204" pitchFamily="34" charset="-122"/>
              </a:rPr>
              <a:t>Interim Marketing Promotion</a:t>
            </a:r>
            <a:endParaRPr lang="en-US" altLang="zh-CN" sz="3000" b="1" dirty="0">
              <a:solidFill>
                <a:schemeClr val="bg1"/>
              </a:solidFill>
              <a:effectLst>
                <a:outerShdw dist="50800" dir="2700000" algn="tl" rotWithShape="0">
                  <a:schemeClr val="accent2"/>
                </a:outerShdw>
              </a:effectLst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70420" y="3437255"/>
            <a:ext cx="4568190" cy="12001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5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合作推广：可以与时尚品牌、美妆品牌、健身品牌、穿搭品牌等合作推广，例如与美妆品牌合作推出特别的优惠套餐，与健身品牌合作推出健身教练视频等等，以增加App的曝光度和用户参与度。</a:t>
            </a:r>
            <a:endParaRPr lang="en-US" altLang="zh-CN" sz="15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70420" y="5193665"/>
            <a:ext cx="4567555" cy="89979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5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rPr>
              <a:t>参展活动：可以参加时尚、美妆、健身等相关的展会和活动，展示App的功能和特点，并提供现场体验和优惠促销活动，增加用户的参与度和曝光度。</a:t>
            </a:r>
            <a:endParaRPr lang="zh-CN" altLang="en-US" sz="15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9246" y="829173"/>
            <a:ext cx="931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</a:rPr>
              <a:t># 01</a:t>
            </a:r>
            <a:endParaRPr lang="zh-CN" altLang="en-US" sz="3000" b="1" dirty="0">
              <a:solidFill>
                <a:schemeClr val="accent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89246" y="2882987"/>
            <a:ext cx="931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</a:rPr>
              <a:t># 02</a:t>
            </a:r>
            <a:endParaRPr lang="zh-CN" altLang="en-US" sz="3000" b="1" dirty="0">
              <a:solidFill>
                <a:schemeClr val="accent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089246" y="4637716"/>
            <a:ext cx="9316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</a:rPr>
              <a:t># 03</a:t>
            </a:r>
            <a:endParaRPr lang="zh-CN" altLang="en-US" sz="3000" b="1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-228600" y="5996517"/>
            <a:ext cx="1449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357163" y="5881101"/>
            <a:ext cx="953135" cy="23050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</a:rPr>
              <a:t>March 30th</a:t>
            </a:r>
            <a:endParaRPr lang="en-US" altLang="zh-CN" sz="15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1358989" y="2683933"/>
            <a:ext cx="1987938" cy="417406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673369" y="2791655"/>
            <a:ext cx="1359178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5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USP</a:t>
            </a:r>
            <a:r>
              <a:rPr lang="zh-CN" altLang="en-US" sz="25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 </a:t>
            </a:r>
            <a:endParaRPr lang="zh-CN" altLang="en-US" sz="25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73370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Unique Selling Proposition</a:t>
            </a:r>
            <a:endParaRPr lang="en-US" altLang="zh-CN" sz="10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58989" y="2191490"/>
            <a:ext cx="79669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3346927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5334864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7322801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9310738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115505" y="945038"/>
            <a:ext cx="8322791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8000" b="1" cap="all" dirty="0">
                <a:ln w="3175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business plan</a:t>
            </a:r>
            <a:endParaRPr lang="zh-CN" altLang="en-US" sz="8000" b="1" cap="all" dirty="0">
              <a:ln w="3175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2940" y="544830"/>
            <a:ext cx="2577465" cy="497205"/>
          </a:xfrm>
          <a:prstGeom prst="rect">
            <a:avLst/>
          </a:prstGeom>
          <a:solidFill>
            <a:srgbClr val="383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61307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项目产品简介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61308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Project Product Introduction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49244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市场环境分析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49245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Market Environment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37181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目标用户分析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37182" y="5570602"/>
            <a:ext cx="1359178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Target user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25118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正确的营销策略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25119" y="5570602"/>
            <a:ext cx="13591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Development Prospect Planning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44815" y="2912110"/>
            <a:ext cx="3849370" cy="143827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  <a:sym typeface="微软雅黑" panose="020B0503020204020204" pitchFamily="34" charset="-122"/>
              </a:rPr>
              <a:t>我们致力于打造一款针对性强、操作简单高效的美妆、穿搭、健身资讯集装箱式app，让用户感受到三维立体的美丽体验。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14" name="图片 13" descr="建筑上挂着商铺的招牌&#10;&#10;描述已自动生成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08872" y="964155"/>
            <a:ext cx="4511128" cy="5335045"/>
          </a:xfrm>
          <a:custGeom>
            <a:avLst/>
            <a:gdLst>
              <a:gd name="connsiteX0" fmla="*/ 0 w 4511128"/>
              <a:gd name="connsiteY0" fmla="*/ 0 h 5335045"/>
              <a:gd name="connsiteX1" fmla="*/ 4511128 w 4511128"/>
              <a:gd name="connsiteY1" fmla="*/ 0 h 5335045"/>
              <a:gd name="connsiteX2" fmla="*/ 4511128 w 4511128"/>
              <a:gd name="connsiteY2" fmla="*/ 5335045 h 5335045"/>
              <a:gd name="connsiteX3" fmla="*/ 0 w 4511128"/>
              <a:gd name="connsiteY3" fmla="*/ 5335045 h 533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128" h="5335045">
                <a:moveTo>
                  <a:pt x="0" y="0"/>
                </a:moveTo>
                <a:lnTo>
                  <a:pt x="4511128" y="0"/>
                </a:lnTo>
                <a:lnTo>
                  <a:pt x="4511128" y="5335045"/>
                </a:lnTo>
                <a:lnTo>
                  <a:pt x="0" y="5335045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2667769" y="1077417"/>
            <a:ext cx="782955" cy="461645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effectLst>
                  <a:outerShdw dist="50800" dir="2700000" algn="ctr" rotWithShape="0">
                    <a:schemeClr val="accent2"/>
                  </a:outerShdw>
                </a:effectLst>
                <a:sym typeface="微软雅黑" panose="020B0503020204020204" pitchFamily="34" charset="-122"/>
              </a:rPr>
              <a:t>USP</a:t>
            </a:r>
            <a:endParaRPr lang="en-US" altLang="zh-CN" sz="3000" b="1" dirty="0">
              <a:solidFill>
                <a:schemeClr val="accent1"/>
              </a:solidFill>
              <a:effectLst>
                <a:outerShdw dist="50800" dir="2700000" algn="ctr" rotWithShape="0">
                  <a:schemeClr val="accent2"/>
                </a:outerShdw>
              </a:effectLst>
              <a:sym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945967" y="2651336"/>
            <a:ext cx="4246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059035" y="614045"/>
            <a:ext cx="1438275" cy="319405"/>
          </a:xfrm>
          <a:prstGeom prst="rect">
            <a:avLst/>
          </a:prstGeom>
          <a:solidFill>
            <a:srgbClr val="313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447165" y="614045"/>
            <a:ext cx="1220470" cy="319405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9290" y="614045"/>
            <a:ext cx="725170" cy="319405"/>
          </a:xfrm>
          <a:prstGeom prst="rect">
            <a:avLst/>
          </a:prstGeom>
          <a:solidFill>
            <a:srgbClr val="EBD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1358989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5334477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648857" y="3598105"/>
            <a:ext cx="135917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市场环境分析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48858" y="5570602"/>
            <a:ext cx="13591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Market Environment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3347314" y="2683933"/>
            <a:ext cx="1987938" cy="417406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661694" y="2791655"/>
            <a:ext cx="135917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项目产品简介</a:t>
            </a:r>
            <a:endParaRPr lang="zh-CN" altLang="en-US" sz="25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661695" y="5570602"/>
            <a:ext cx="13591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Project Product Introduction</a:t>
            </a:r>
            <a:endParaRPr lang="en-US" altLang="zh-CN" sz="10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7322801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7637181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目标用户分析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637182" y="5570602"/>
            <a:ext cx="1359178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Target user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9310738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9625118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正确的营销策略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625119" y="5570602"/>
            <a:ext cx="13591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Development Prospect Planning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347314" y="2191490"/>
            <a:ext cx="791210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15505" y="945038"/>
            <a:ext cx="8322791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8000" b="1" cap="all" dirty="0">
                <a:ln w="3175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business plan</a:t>
            </a:r>
            <a:endParaRPr lang="zh-CN" altLang="en-US" sz="8000" b="1" cap="all" dirty="0">
              <a:ln w="3175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73369" y="3598105"/>
            <a:ext cx="1359178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en-US" altLang="zh-CN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USP</a:t>
            </a:r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73370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Unique Selling Proposition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7032645" y="1444591"/>
            <a:ext cx="1836420" cy="55372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indent="0">
              <a:buNone/>
              <a:defRPr sz="2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美妆板块</a:t>
            </a:r>
            <a:endParaRPr lang="zh-CN" altLang="en-US" sz="3600" dirty="0">
              <a:sym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32625" y="3152140"/>
            <a:ext cx="1836420" cy="55372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indent="0">
              <a:buNone/>
              <a:defRPr sz="2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健身板块</a:t>
            </a:r>
            <a:endParaRPr lang="zh-CN" altLang="en-US" sz="3600" dirty="0"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32645" y="4811750"/>
            <a:ext cx="1836420" cy="553720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indent="0">
              <a:buNone/>
              <a:defRPr sz="20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穿搭板块</a:t>
            </a:r>
            <a:endParaRPr lang="zh-CN" altLang="en-US" sz="3600" dirty="0">
              <a:sym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94899" y="1470813"/>
            <a:ext cx="3392281" cy="7212734"/>
            <a:chOff x="3562764" y="1415568"/>
            <a:chExt cx="3392281" cy="7212734"/>
          </a:xfrm>
        </p:grpSpPr>
        <p:sp>
          <p:nvSpPr>
            <p:cNvPr id="30" name="任意多边形 29"/>
            <p:cNvSpPr/>
            <p:nvPr/>
          </p:nvSpPr>
          <p:spPr>
            <a:xfrm>
              <a:off x="3562764" y="1415568"/>
              <a:ext cx="3392281" cy="7212734"/>
            </a:xfrm>
            <a:custGeom>
              <a:avLst/>
              <a:gdLst>
                <a:gd name="connsiteX0" fmla="*/ 3316374 w 3392281"/>
                <a:gd name="connsiteY0" fmla="*/ 6944890 h 7212734"/>
                <a:gd name="connsiteX1" fmla="*/ 3311583 w 3392281"/>
                <a:gd name="connsiteY1" fmla="*/ 6960162 h 7212734"/>
                <a:gd name="connsiteX2" fmla="*/ 3303387 w 3392281"/>
                <a:gd name="connsiteY2" fmla="*/ 6973602 h 7212734"/>
                <a:gd name="connsiteX3" fmla="*/ 3303387 w 3392281"/>
                <a:gd name="connsiteY3" fmla="*/ 6973603 h 7212734"/>
                <a:gd name="connsiteX4" fmla="*/ 3311583 w 3392281"/>
                <a:gd name="connsiteY4" fmla="*/ 6960163 h 7212734"/>
                <a:gd name="connsiteX5" fmla="*/ 3311583 w 3392281"/>
                <a:gd name="connsiteY5" fmla="*/ 6960162 h 7212734"/>
                <a:gd name="connsiteX6" fmla="*/ 3311584 w 3392281"/>
                <a:gd name="connsiteY6" fmla="*/ 6960161 h 7212734"/>
                <a:gd name="connsiteX7" fmla="*/ 377411 w 3392281"/>
                <a:gd name="connsiteY7" fmla="*/ 0 h 7212734"/>
                <a:gd name="connsiteX8" fmla="*/ 3014870 w 3392281"/>
                <a:gd name="connsiteY8" fmla="*/ 0 h 7212734"/>
                <a:gd name="connsiteX9" fmla="*/ 3392281 w 3392281"/>
                <a:gd name="connsiteY9" fmla="*/ 377413 h 7212734"/>
                <a:gd name="connsiteX10" fmla="*/ 3392281 w 3392281"/>
                <a:gd name="connsiteY10" fmla="*/ 6835324 h 7212734"/>
                <a:gd name="connsiteX11" fmla="*/ 3014870 w 3392281"/>
                <a:gd name="connsiteY11" fmla="*/ 7212734 h 7212734"/>
                <a:gd name="connsiteX12" fmla="*/ 377411 w 3392281"/>
                <a:gd name="connsiteY12" fmla="*/ 7212734 h 7212734"/>
                <a:gd name="connsiteX13" fmla="*/ 0 w 3392281"/>
                <a:gd name="connsiteY13" fmla="*/ 6835324 h 7212734"/>
                <a:gd name="connsiteX14" fmla="*/ 0 w 3392281"/>
                <a:gd name="connsiteY14" fmla="*/ 377413 h 7212734"/>
                <a:gd name="connsiteX15" fmla="*/ 377411 w 3392281"/>
                <a:gd name="connsiteY15" fmla="*/ 0 h 721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92281" h="7212734">
                  <a:moveTo>
                    <a:pt x="3316374" y="6944890"/>
                  </a:moveTo>
                  <a:lnTo>
                    <a:pt x="3311583" y="6960162"/>
                  </a:lnTo>
                  <a:lnTo>
                    <a:pt x="3303387" y="6973602"/>
                  </a:lnTo>
                  <a:lnTo>
                    <a:pt x="3303387" y="6973603"/>
                  </a:lnTo>
                  <a:lnTo>
                    <a:pt x="3311583" y="6960163"/>
                  </a:lnTo>
                  <a:lnTo>
                    <a:pt x="3311583" y="6960162"/>
                  </a:lnTo>
                  <a:lnTo>
                    <a:pt x="3311584" y="6960161"/>
                  </a:lnTo>
                  <a:close/>
                  <a:moveTo>
                    <a:pt x="377411" y="0"/>
                  </a:moveTo>
                  <a:lnTo>
                    <a:pt x="3014870" y="0"/>
                  </a:lnTo>
                  <a:cubicBezTo>
                    <a:pt x="3222335" y="0"/>
                    <a:pt x="3392281" y="169946"/>
                    <a:pt x="3392281" y="377413"/>
                  </a:cubicBezTo>
                  <a:lnTo>
                    <a:pt x="3392281" y="6835324"/>
                  </a:lnTo>
                  <a:cubicBezTo>
                    <a:pt x="3392281" y="7042790"/>
                    <a:pt x="3222335" y="7212734"/>
                    <a:pt x="3014870" y="7212734"/>
                  </a:cubicBezTo>
                  <a:lnTo>
                    <a:pt x="377411" y="7212734"/>
                  </a:lnTo>
                  <a:cubicBezTo>
                    <a:pt x="169946" y="7212734"/>
                    <a:pt x="0" y="7042790"/>
                    <a:pt x="0" y="6835324"/>
                  </a:cubicBezTo>
                  <a:lnTo>
                    <a:pt x="0" y="377413"/>
                  </a:lnTo>
                  <a:cubicBezTo>
                    <a:pt x="0" y="169946"/>
                    <a:pt x="169946" y="0"/>
                    <a:pt x="377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3617942" y="1470747"/>
              <a:ext cx="3281925" cy="7102379"/>
            </a:xfrm>
            <a:custGeom>
              <a:avLst/>
              <a:gdLst>
                <a:gd name="connsiteX0" fmla="*/ 322234 w 3281925"/>
                <a:gd name="connsiteY0" fmla="*/ 0 h 7102379"/>
                <a:gd name="connsiteX1" fmla="*/ 913734 w 3281925"/>
                <a:gd name="connsiteY1" fmla="*/ 0 h 7102379"/>
                <a:gd name="connsiteX2" fmla="*/ 954008 w 3281925"/>
                <a:gd name="connsiteY2" fmla="*/ 16276 h 7102379"/>
                <a:gd name="connsiteX3" fmla="*/ 971113 w 3281925"/>
                <a:gd name="connsiteY3" fmla="*/ 57382 h 7102379"/>
                <a:gd name="connsiteX4" fmla="*/ 971113 w 3281925"/>
                <a:gd name="connsiteY4" fmla="*/ 101524 h 7102379"/>
                <a:gd name="connsiteX5" fmla="*/ 1147679 w 3281925"/>
                <a:gd name="connsiteY5" fmla="*/ 278090 h 7102379"/>
                <a:gd name="connsiteX6" fmla="*/ 2134242 w 3281925"/>
                <a:gd name="connsiteY6" fmla="*/ 278090 h 7102379"/>
                <a:gd name="connsiteX7" fmla="*/ 2310808 w 3281925"/>
                <a:gd name="connsiteY7" fmla="*/ 101524 h 7102379"/>
                <a:gd name="connsiteX8" fmla="*/ 2310808 w 3281925"/>
                <a:gd name="connsiteY8" fmla="*/ 57382 h 7102379"/>
                <a:gd name="connsiteX9" fmla="*/ 2327087 w 3281925"/>
                <a:gd name="connsiteY9" fmla="*/ 17103 h 7102379"/>
                <a:gd name="connsiteX10" fmla="*/ 2368190 w 3281925"/>
                <a:gd name="connsiteY10" fmla="*/ 0 h 7102379"/>
                <a:gd name="connsiteX11" fmla="*/ 2959692 w 3281925"/>
                <a:gd name="connsiteY11" fmla="*/ 0 h 7102379"/>
                <a:gd name="connsiteX12" fmla="*/ 3281925 w 3281925"/>
                <a:gd name="connsiteY12" fmla="*/ 322235 h 7102379"/>
                <a:gd name="connsiteX13" fmla="*/ 3281925 w 3281925"/>
                <a:gd name="connsiteY13" fmla="*/ 6780145 h 7102379"/>
                <a:gd name="connsiteX14" fmla="*/ 2959692 w 3281925"/>
                <a:gd name="connsiteY14" fmla="*/ 7102379 h 7102379"/>
                <a:gd name="connsiteX15" fmla="*/ 322232 w 3281925"/>
                <a:gd name="connsiteY15" fmla="*/ 7102379 h 7102379"/>
                <a:gd name="connsiteX16" fmla="*/ 94076 w 3281925"/>
                <a:gd name="connsiteY16" fmla="*/ 7007474 h 7102379"/>
                <a:gd name="connsiteX17" fmla="*/ 62634 w 3281925"/>
                <a:gd name="connsiteY17" fmla="*/ 6969208 h 7102379"/>
                <a:gd name="connsiteX18" fmla="*/ 54819 w 3281925"/>
                <a:gd name="connsiteY18" fmla="*/ 6959696 h 7102379"/>
                <a:gd name="connsiteX19" fmla="*/ 0 w 3281925"/>
                <a:gd name="connsiteY19" fmla="*/ 6780146 h 7102379"/>
                <a:gd name="connsiteX20" fmla="*/ 0 w 3281925"/>
                <a:gd name="connsiteY20" fmla="*/ 322235 h 7102379"/>
                <a:gd name="connsiteX21" fmla="*/ 322234 w 3281925"/>
                <a:gd name="connsiteY21" fmla="*/ 0 h 710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81925" h="7102379">
                  <a:moveTo>
                    <a:pt x="322234" y="0"/>
                  </a:moveTo>
                  <a:lnTo>
                    <a:pt x="913734" y="0"/>
                  </a:lnTo>
                  <a:lnTo>
                    <a:pt x="954008" y="16276"/>
                  </a:lnTo>
                  <a:cubicBezTo>
                    <a:pt x="964492" y="26483"/>
                    <a:pt x="971113" y="40829"/>
                    <a:pt x="971113" y="57382"/>
                  </a:cubicBezTo>
                  <a:lnTo>
                    <a:pt x="971113" y="101524"/>
                  </a:lnTo>
                  <a:cubicBezTo>
                    <a:pt x="971113" y="198635"/>
                    <a:pt x="1050568" y="278090"/>
                    <a:pt x="1147679" y="278090"/>
                  </a:cubicBezTo>
                  <a:lnTo>
                    <a:pt x="2134242" y="278090"/>
                  </a:lnTo>
                  <a:cubicBezTo>
                    <a:pt x="2231355" y="278090"/>
                    <a:pt x="2310808" y="198635"/>
                    <a:pt x="2310808" y="101524"/>
                  </a:cubicBezTo>
                  <a:lnTo>
                    <a:pt x="2310808" y="57382"/>
                  </a:lnTo>
                  <a:cubicBezTo>
                    <a:pt x="2310808" y="41933"/>
                    <a:pt x="2316878" y="27587"/>
                    <a:pt x="2327087" y="17103"/>
                  </a:cubicBezTo>
                  <a:lnTo>
                    <a:pt x="2368190" y="0"/>
                  </a:lnTo>
                  <a:lnTo>
                    <a:pt x="2959692" y="0"/>
                  </a:lnTo>
                  <a:cubicBezTo>
                    <a:pt x="3136258" y="0"/>
                    <a:pt x="3281925" y="145667"/>
                    <a:pt x="3281925" y="322235"/>
                  </a:cubicBezTo>
                  <a:lnTo>
                    <a:pt x="3281925" y="6780145"/>
                  </a:lnTo>
                  <a:cubicBezTo>
                    <a:pt x="3281925" y="6956711"/>
                    <a:pt x="3136258" y="7102379"/>
                    <a:pt x="2959692" y="7102379"/>
                  </a:cubicBezTo>
                  <a:lnTo>
                    <a:pt x="322232" y="7102379"/>
                  </a:lnTo>
                  <a:cubicBezTo>
                    <a:pt x="232846" y="7102379"/>
                    <a:pt x="152287" y="7065962"/>
                    <a:pt x="94076" y="7007474"/>
                  </a:cubicBezTo>
                  <a:lnTo>
                    <a:pt x="62634" y="6969208"/>
                  </a:lnTo>
                  <a:lnTo>
                    <a:pt x="54819" y="6959696"/>
                  </a:lnTo>
                  <a:cubicBezTo>
                    <a:pt x="20174" y="6908226"/>
                    <a:pt x="0" y="6846359"/>
                    <a:pt x="0" y="6780146"/>
                  </a:cubicBezTo>
                  <a:lnTo>
                    <a:pt x="0" y="322235"/>
                  </a:lnTo>
                  <a:cubicBezTo>
                    <a:pt x="0" y="145667"/>
                    <a:pt x="145667" y="0"/>
                    <a:pt x="322234" y="0"/>
                  </a:cubicBezTo>
                  <a:close/>
                </a:path>
              </a:pathLst>
            </a:cu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片包含 物体, 灯光, 游戏机, 灯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2067" y="1161859"/>
            <a:ext cx="7907867" cy="444817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0" y="4064000"/>
            <a:ext cx="12192000" cy="2794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3900" y="1429672"/>
            <a:ext cx="2190323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项目产品简介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3900" y="2000952"/>
            <a:ext cx="2273300" cy="138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微软雅黑" panose="020B0503020204020204" pitchFamily="34" charset="-122"/>
              </a:rPr>
              <a:t>Project Product Introduction</a:t>
            </a:r>
            <a:endParaRPr lang="en-US" altLang="zh-CN" sz="3000" b="1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246" y="4395898"/>
            <a:ext cx="2788125" cy="1835911"/>
            <a:chOff x="723899" y="2149441"/>
            <a:chExt cx="2788125" cy="1835911"/>
          </a:xfrm>
        </p:grpSpPr>
        <p:sp>
          <p:nvSpPr>
            <p:cNvPr id="14" name="文本框 13"/>
            <p:cNvSpPr txBox="1"/>
            <p:nvPr/>
          </p:nvSpPr>
          <p:spPr>
            <a:xfrm>
              <a:off x="1607421" y="2149441"/>
              <a:ext cx="1021080" cy="307340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美妆板块</a:t>
              </a:r>
              <a:endParaRPr lang="zh-CN" altLang="en-US" sz="2000" b="1" dirty="0">
                <a:solidFill>
                  <a:schemeClr val="accent2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23899" y="2587717"/>
              <a:ext cx="2788125" cy="139763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+mn-ea"/>
                  <a:sym typeface="微软雅黑" panose="020B0503020204020204" pitchFamily="34" charset="-122"/>
                </a:rPr>
                <a:t>通过图文视频等多种形式，随时学习了解美妆知识，纠正一些错误的美妆做法。上百种化妆品如何使用，不同的皮肤、脸型如何化妆，在这款APP都可以得到解答。</a:t>
              </a:r>
              <a:endParaRPr lang="zh-CN" altLang="en-US" sz="1400" kern="100" dirty="0">
                <a:solidFill>
                  <a:schemeClr val="accent2"/>
                </a:solidFill>
                <a:effectLst/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01937" y="4395898"/>
            <a:ext cx="2788125" cy="1835911"/>
            <a:chOff x="4755674" y="2149441"/>
            <a:chExt cx="2788125" cy="1835911"/>
          </a:xfrm>
        </p:grpSpPr>
        <p:sp>
          <p:nvSpPr>
            <p:cNvPr id="16" name="文本框 15"/>
            <p:cNvSpPr txBox="1"/>
            <p:nvPr/>
          </p:nvSpPr>
          <p:spPr>
            <a:xfrm>
              <a:off x="5639196" y="2149441"/>
              <a:ext cx="1021080" cy="307340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健身板块</a:t>
              </a:r>
              <a:endParaRPr lang="zh-CN" altLang="en-US" sz="2000" b="1" dirty="0">
                <a:solidFill>
                  <a:schemeClr val="accent2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755674" y="2587717"/>
              <a:ext cx="2788125" cy="139763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+mn-ea"/>
                  <a:sym typeface="微软雅黑" panose="020B0503020204020204" pitchFamily="34" charset="-122"/>
                </a:rPr>
                <a:t>“美途三维”健身板块开发的功能有健身教学相关文章和视频。根据不同的部位以及用户不同的需求，“美途三维”会有针对性的提供不同功能性不同强度的训练教学视频。</a:t>
              </a:r>
              <a:endParaRPr lang="zh-CN" altLang="en-US" sz="1400" kern="100" dirty="0">
                <a:solidFill>
                  <a:schemeClr val="accent2"/>
                </a:solidFill>
                <a:effectLst/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75629" y="4395898"/>
            <a:ext cx="2788125" cy="2115311"/>
            <a:chOff x="8271282" y="2149441"/>
            <a:chExt cx="2788125" cy="2115311"/>
          </a:xfrm>
        </p:grpSpPr>
        <p:sp>
          <p:nvSpPr>
            <p:cNvPr id="18" name="文本框 17"/>
            <p:cNvSpPr txBox="1"/>
            <p:nvPr/>
          </p:nvSpPr>
          <p:spPr>
            <a:xfrm>
              <a:off x="9154804" y="2149441"/>
              <a:ext cx="1021080" cy="307340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marL="0" indent="0" algn="ctr">
                <a:buNone/>
              </a:pPr>
              <a:r>
                <a:rPr lang="zh-CN" altLang="en-US" sz="2000" b="1" dirty="0">
                  <a:solidFill>
                    <a:schemeClr val="accent2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穿搭板块</a:t>
              </a:r>
              <a:endParaRPr lang="zh-CN" altLang="en-US" sz="2000" b="1" dirty="0">
                <a:solidFill>
                  <a:schemeClr val="accent2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271282" y="2587717"/>
              <a:ext cx="2788125" cy="167703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kern="100" dirty="0">
                  <a:solidFill>
                    <a:schemeClr val="accent2"/>
                  </a:solidFill>
                  <a:effectLst/>
                  <a:latin typeface="+mn-ea"/>
                  <a:cs typeface="Times New Roman" panose="02020603050405020304" pitchFamily="18" charset="0"/>
                  <a:sym typeface="微软雅黑" panose="020B0503020204020204" pitchFamily="34" charset="-122"/>
                </a:rPr>
                <a:t>“美途三维”的穿搭板块十分实用，功能非常强大，这里汇集了非常多的服装搭配案例，你可以随时查看，还能够根据天气和用户自身情况自身情况给出穿衣建议，帮助用户轻松走在时尚前沿！</a:t>
              </a:r>
              <a:endParaRPr lang="zh-CN" altLang="en-US" sz="1400" kern="100" dirty="0">
                <a:solidFill>
                  <a:schemeClr val="accent2"/>
                </a:solidFill>
                <a:effectLst/>
                <a:latin typeface="+mn-ea"/>
                <a:cs typeface="Times New Roman" panose="02020603050405020304" pitchFamily="18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公路旁的轨道上行驶&#10;&#10;描述已自动生成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42918" y="1055392"/>
            <a:ext cx="3251244" cy="4803541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>
            <a:off x="723900" y="1964267"/>
            <a:ext cx="2527300" cy="4893733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77900" y="2385230"/>
            <a:ext cx="2044700" cy="120015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kern="100" dirty="0">
                <a:solidFill>
                  <a:schemeClr val="tx1"/>
                </a:solidFill>
                <a:effectLst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微软雅黑" panose="020B0503020204020204" pitchFamily="34" charset="-122"/>
              </a:rPr>
              <a:t>纯信息类app较新颖，用户可获得信息量大</a:t>
            </a:r>
            <a:endParaRPr lang="zh-CN" altLang="en-US" sz="2000" kern="100" dirty="0">
              <a:solidFill>
                <a:schemeClr val="tx1"/>
              </a:solidFill>
              <a:effectLst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78644" y="1964588"/>
            <a:ext cx="4876756" cy="71882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kern="100" dirty="0">
                <a:solidFill>
                  <a:schemeClr val="bg1"/>
                </a:solidFill>
                <a:effectLst/>
                <a:latin typeface="+mn-ea"/>
                <a:cs typeface="+mn-ea"/>
                <a:sym typeface="微软雅黑" panose="020B0503020204020204" pitchFamily="34" charset="-122"/>
              </a:rPr>
              <a:t>a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+mn-ea"/>
                <a:cs typeface="+mn-ea"/>
                <a:sym typeface="微软雅黑" panose="020B0503020204020204" pitchFamily="34" charset="-122"/>
              </a:rPr>
              <a:t>）美妆板块人脸交互点击模式在该类app市场较少见，贴合用户需求。</a:t>
            </a:r>
            <a:endParaRPr lang="zh-CN" altLang="en-US" kern="100" dirty="0">
              <a:solidFill>
                <a:schemeClr val="bg1"/>
              </a:solidFill>
              <a:effectLst/>
              <a:latin typeface="+mn-ea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78644" y="3492736"/>
            <a:ext cx="4876756" cy="71882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kern="100" dirty="0">
                <a:solidFill>
                  <a:schemeClr val="bg1"/>
                </a:solidFill>
                <a:effectLst/>
                <a:latin typeface="+mn-ea"/>
                <a:cs typeface="+mn-ea"/>
                <a:sym typeface="微软雅黑" panose="020B0503020204020204" pitchFamily="34" charset="-122"/>
              </a:rPr>
              <a:t>b)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+mn-ea"/>
                <a:cs typeface="+mn-ea"/>
                <a:sym typeface="微软雅黑" panose="020B0503020204020204" pitchFamily="34" charset="-122"/>
              </a:rPr>
              <a:t>健身板块可分析不同食物的热量，为用户提供最贴切的意见。</a:t>
            </a:r>
            <a:endParaRPr lang="zh-CN" altLang="en-US" kern="100" dirty="0">
              <a:solidFill>
                <a:schemeClr val="bg1"/>
              </a:solidFill>
              <a:effectLst/>
              <a:latin typeface="+mn-ea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87203" y="4906543"/>
            <a:ext cx="4876756" cy="71882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kern="100" dirty="0">
                <a:solidFill>
                  <a:schemeClr val="bg1"/>
                </a:solidFill>
                <a:effectLst/>
                <a:latin typeface="+mn-ea"/>
                <a:cs typeface="+mn-ea"/>
                <a:sym typeface="微软雅黑" panose="020B0503020204020204" pitchFamily="34" charset="-122"/>
              </a:rPr>
              <a:t>c)</a:t>
            </a:r>
            <a:r>
              <a:rPr lang="zh-CN" altLang="en-US" kern="100" dirty="0">
                <a:solidFill>
                  <a:schemeClr val="bg1"/>
                </a:solidFill>
                <a:effectLst/>
                <a:latin typeface="+mn-ea"/>
                <a:cs typeface="+mn-ea"/>
                <a:sym typeface="微软雅黑" panose="020B0503020204020204" pitchFamily="34" charset="-122"/>
              </a:rPr>
              <a:t>穿搭板块可调节能力强，轻松满足用户各种需求。</a:t>
            </a:r>
            <a:endParaRPr lang="zh-CN" altLang="en-US" kern="100" dirty="0">
              <a:solidFill>
                <a:schemeClr val="bg1"/>
              </a:solidFill>
              <a:effectLst/>
              <a:latin typeface="+mn-ea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954609" y="498800"/>
            <a:ext cx="2190323" cy="555012"/>
            <a:chOff x="4823904" y="1075267"/>
            <a:chExt cx="2190323" cy="555012"/>
          </a:xfrm>
        </p:grpSpPr>
        <p:sp>
          <p:nvSpPr>
            <p:cNvPr id="19" name="文本框 18"/>
            <p:cNvSpPr txBox="1"/>
            <p:nvPr>
              <p:custDataLst>
                <p:tags r:id="rId2"/>
              </p:custDataLst>
            </p:nvPr>
          </p:nvSpPr>
          <p:spPr>
            <a:xfrm>
              <a:off x="4823904" y="1075267"/>
              <a:ext cx="2190323" cy="553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ctr"/>
              <a:r>
                <a:rPr lang="zh-CN" altLang="en-US" sz="3600" b="1" dirty="0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sym typeface="微软雅黑" panose="020B0503020204020204" pitchFamily="34" charset="-122"/>
                </a:rPr>
                <a:t> 创新点</a:t>
              </a:r>
              <a:endPara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4823904" y="1476609"/>
              <a:ext cx="2190323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ctr"/>
              <a:endParaRPr lang="zh-CN" altLang="en-US" sz="1000" b="1" dirty="0">
                <a:solidFill>
                  <a:schemeClr val="bg1"/>
                </a:solidFill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554845" y="614680"/>
            <a:ext cx="1891665" cy="328930"/>
          </a:xfrm>
          <a:prstGeom prst="rect">
            <a:avLst/>
          </a:prstGeom>
          <a:solidFill>
            <a:srgbClr val="32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1358989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3346927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5334864" y="2683933"/>
            <a:ext cx="1987938" cy="417406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5649244" y="279165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25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市场环境分析</a:t>
            </a:r>
            <a:endParaRPr lang="zh-CN" altLang="en-US" sz="25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649245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000" b="1" dirty="0">
                <a:solidFill>
                  <a:schemeClr val="accent2"/>
                </a:solidFill>
                <a:sym typeface="微软雅黑" panose="020B0503020204020204" pitchFamily="34" charset="-122"/>
              </a:rPr>
              <a:t>Market Environment Analysis</a:t>
            </a:r>
            <a:endParaRPr lang="en-US" altLang="zh-CN" sz="1000" b="1" dirty="0">
              <a:solidFill>
                <a:schemeClr val="accent2"/>
              </a:solidFill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7322801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9310738" y="3490383"/>
            <a:ext cx="1987938" cy="3367617"/>
          </a:xfrm>
          <a:custGeom>
            <a:avLst/>
            <a:gdLst>
              <a:gd name="connsiteX0" fmla="*/ 0 w 1987938"/>
              <a:gd name="connsiteY0" fmla="*/ 0 h 886680"/>
              <a:gd name="connsiteX1" fmla="*/ 1987938 w 1987938"/>
              <a:gd name="connsiteY1" fmla="*/ 0 h 886680"/>
              <a:gd name="connsiteX2" fmla="*/ 1987938 w 1987938"/>
              <a:gd name="connsiteY2" fmla="*/ 886680 h 886680"/>
              <a:gd name="connsiteX3" fmla="*/ 0 w 1987938"/>
              <a:gd name="connsiteY3" fmla="*/ 886680 h 88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938" h="886680">
                <a:moveTo>
                  <a:pt x="0" y="0"/>
                </a:moveTo>
                <a:lnTo>
                  <a:pt x="1987938" y="0"/>
                </a:lnTo>
                <a:lnTo>
                  <a:pt x="1987938" y="886680"/>
                </a:lnTo>
                <a:lnTo>
                  <a:pt x="0" y="88668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334864" y="2191490"/>
            <a:ext cx="79669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# 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115505" y="945038"/>
            <a:ext cx="8322791" cy="1231106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8000" b="1" cap="all" dirty="0">
                <a:ln w="3175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lumMod val="60000"/>
                          <a:lumOff val="40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business plan</a:t>
            </a:r>
            <a:endParaRPr lang="zh-CN" altLang="en-US" sz="8000" b="1" cap="all" dirty="0">
              <a:ln w="3175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lumMod val="60000"/>
                        <a:lumOff val="40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7860" y="614680"/>
            <a:ext cx="1891665" cy="328930"/>
          </a:xfrm>
          <a:prstGeom prst="rect">
            <a:avLst/>
          </a:prstGeom>
          <a:solidFill>
            <a:srgbClr val="383A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37181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目标用户分析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37182" y="5570602"/>
            <a:ext cx="1359178" cy="153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Target user analysis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25118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正确的营销策略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25119" y="5570602"/>
            <a:ext cx="13591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Development Prospect Planning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73369" y="3598105"/>
            <a:ext cx="1359178" cy="384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en-US" altLang="zh-CN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USP</a:t>
            </a:r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 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73370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Unique Selling Proposition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661307" y="3598105"/>
            <a:ext cx="1359178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/>
            <a:r>
              <a:rPr lang="zh-CN" altLang="en-US" sz="2500" b="1" dirty="0">
                <a:solidFill>
                  <a:schemeClr val="bg1"/>
                </a:solidFill>
                <a:sym typeface="微软雅黑" panose="020B0503020204020204" pitchFamily="34" charset="-122"/>
              </a:rPr>
              <a:t>项目产品简介</a:t>
            </a:r>
            <a:endParaRPr lang="zh-CN" altLang="en-US" sz="25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61308" y="5570602"/>
            <a:ext cx="1359178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1000" b="1" dirty="0">
                <a:solidFill>
                  <a:schemeClr val="bg1"/>
                </a:solidFill>
                <a:sym typeface="微软雅黑" panose="020B0503020204020204" pitchFamily="34" charset="-122"/>
              </a:rPr>
              <a:t>Project Product Introduction</a:t>
            </a:r>
            <a:endParaRPr lang="en-US" altLang="zh-CN" sz="10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ADJUSTMENTS" val="0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ISLIDE.GUIDESSETTING" val="{&quot;Id&quot;:&quot;fa4daa50-8bd7-429c-b517-ea935a3617d2&quot;,&quot;Name&quot;:&quot;1&quot;,&quot;Kind&quot;:&quot;Custom&quot;,&quot;OldGuidesSetting&quot;:{&quot;HeaderHeight&quot;:0.0,&quot;FooterHeight&quot;:0.0,&quot;SideMargin&quot;:6.0,&quot;TopMargin&quot;:6.0,&quot;BottomMargin&quot;:8.0,&quot;IntervalMargin&quot;:0.0}}"/>
  <p:tag name="KSO_WPP_MARK_KEY" val="0b66a099-34bc-448a-8906-cd1951db6217"/>
  <p:tag name="COMMONDATA" val="eyJoZGlkIjoiMWU3ZmRjMDhiMzkyNmMwNDA0NTM3ODVlOWU1NTQxOWQifQ=="/>
</p:tagLst>
</file>

<file path=ppt/theme/theme1.xml><?xml version="1.0" encoding="utf-8"?>
<a:theme xmlns:a="http://schemas.openxmlformats.org/drawingml/2006/main" name="主题1">
  <a:themeElements>
    <a:clrScheme name="黑金配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FBF90"/>
      </a:accent1>
      <a:accent2>
        <a:srgbClr val="393B48"/>
      </a:accent2>
      <a:accent3>
        <a:srgbClr val="1F2024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3335</Words>
  <Application>WPS 演示</Application>
  <PresentationFormat>宽屏</PresentationFormat>
  <Paragraphs>358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微软雅黑 Light</vt:lpstr>
      <vt:lpstr>Segoe UI Light</vt:lpstr>
      <vt:lpstr>微软雅黑</vt:lpstr>
      <vt:lpstr>华文中宋</vt:lpstr>
      <vt:lpstr>Arial</vt:lpstr>
      <vt:lpstr>黑体</vt:lpstr>
      <vt:lpstr>Times New Roman</vt:lpstr>
      <vt:lpstr>仿宋</vt:lpstr>
      <vt:lpstr>Arial Unicode MS</vt:lpstr>
      <vt:lpstr>Calibri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滚筒洗衣机,WeChat:cooljyh</dc:creator>
  <cp:lastModifiedBy>Urmyson.</cp:lastModifiedBy>
  <cp:revision>35</cp:revision>
  <dcterms:created xsi:type="dcterms:W3CDTF">2023-03-29T03:05:00Z</dcterms:created>
  <dcterms:modified xsi:type="dcterms:W3CDTF">2023-05-11T00:55:16Z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3390DFF53B184CB794D471D501109894</vt:lpwstr>
  </property>
  <property fmtid="{D5CDD505-2E9C-101B-9397-08002B2CF9AE}" pid="3" name="KSOProductBuildVer">
    <vt:lpwstr>2052-11.1.0.14036</vt:lpwstr>
  </property>
</Properties>
</file>